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8"/>
  </p:notesMasterIdLst>
  <p:sldIdLst>
    <p:sldId id="256" r:id="rId2"/>
    <p:sldId id="259" r:id="rId3"/>
    <p:sldId id="296" r:id="rId4"/>
    <p:sldId id="378" r:id="rId5"/>
    <p:sldId id="305" r:id="rId6"/>
    <p:sldId id="408" r:id="rId7"/>
    <p:sldId id="331" r:id="rId8"/>
    <p:sldId id="390" r:id="rId9"/>
    <p:sldId id="391" r:id="rId10"/>
    <p:sldId id="393" r:id="rId11"/>
    <p:sldId id="332" r:id="rId12"/>
    <p:sldId id="394" r:id="rId13"/>
    <p:sldId id="395" r:id="rId14"/>
    <p:sldId id="344" r:id="rId15"/>
    <p:sldId id="396" r:id="rId16"/>
    <p:sldId id="375" r:id="rId17"/>
    <p:sldId id="376" r:id="rId18"/>
    <p:sldId id="380" r:id="rId19"/>
    <p:sldId id="382" r:id="rId20"/>
    <p:sldId id="399" r:id="rId21"/>
    <p:sldId id="400" r:id="rId22"/>
    <p:sldId id="401" r:id="rId23"/>
    <p:sldId id="402" r:id="rId24"/>
    <p:sldId id="403" r:id="rId25"/>
    <p:sldId id="404" r:id="rId26"/>
    <p:sldId id="405" r:id="rId27"/>
    <p:sldId id="406" r:id="rId28"/>
    <p:sldId id="407" r:id="rId29"/>
    <p:sldId id="383" r:id="rId30"/>
    <p:sldId id="348" r:id="rId31"/>
    <p:sldId id="350" r:id="rId32"/>
    <p:sldId id="398" r:id="rId33"/>
    <p:sldId id="397" r:id="rId34"/>
    <p:sldId id="392" r:id="rId35"/>
    <p:sldId id="330" r:id="rId36"/>
    <p:sldId id="261" r:id="rId37"/>
    <p:sldId id="379" r:id="rId38"/>
    <p:sldId id="306" r:id="rId39"/>
    <p:sldId id="386" r:id="rId40"/>
    <p:sldId id="385" r:id="rId41"/>
    <p:sldId id="389" r:id="rId42"/>
    <p:sldId id="388" r:id="rId43"/>
    <p:sldId id="359" r:id="rId44"/>
    <p:sldId id="387" r:id="rId45"/>
    <p:sldId id="381" r:id="rId46"/>
    <p:sldId id="377" r:id="rId47"/>
    <p:sldId id="372" r:id="rId48"/>
    <p:sldId id="373" r:id="rId49"/>
    <p:sldId id="340" r:id="rId50"/>
    <p:sldId id="352" r:id="rId51"/>
    <p:sldId id="355" r:id="rId52"/>
    <p:sldId id="356" r:id="rId53"/>
    <p:sldId id="345" r:id="rId54"/>
    <p:sldId id="371" r:id="rId55"/>
    <p:sldId id="351" r:id="rId56"/>
    <p:sldId id="30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78"/>
            <p14:sldId id="305"/>
            <p14:sldId id="408"/>
            <p14:sldId id="331"/>
            <p14:sldId id="390"/>
            <p14:sldId id="391"/>
            <p14:sldId id="393"/>
            <p14:sldId id="332"/>
            <p14:sldId id="394"/>
            <p14:sldId id="395"/>
            <p14:sldId id="344"/>
            <p14:sldId id="396"/>
            <p14:sldId id="375"/>
            <p14:sldId id="376"/>
            <p14:sldId id="380"/>
            <p14:sldId id="382"/>
            <p14:sldId id="399"/>
            <p14:sldId id="400"/>
            <p14:sldId id="401"/>
            <p14:sldId id="402"/>
            <p14:sldId id="403"/>
            <p14:sldId id="404"/>
            <p14:sldId id="405"/>
            <p14:sldId id="406"/>
            <p14:sldId id="407"/>
            <p14:sldId id="383"/>
            <p14:sldId id="348"/>
            <p14:sldId id="350"/>
            <p14:sldId id="398"/>
            <p14:sldId id="397"/>
            <p14:sldId id="392"/>
            <p14:sldId id="330"/>
            <p14:sldId id="261"/>
            <p14:sldId id="379"/>
            <p14:sldId id="306"/>
            <p14:sldId id="386"/>
            <p14:sldId id="385"/>
            <p14:sldId id="389"/>
            <p14:sldId id="388"/>
            <p14:sldId id="359"/>
            <p14:sldId id="387"/>
            <p14:sldId id="381"/>
            <p14:sldId id="377"/>
            <p14:sldId id="372"/>
            <p14:sldId id="373"/>
            <p14:sldId id="340"/>
            <p14:sldId id="352"/>
            <p14:sldId id="355"/>
            <p14:sldId id="356"/>
            <p14:sldId id="345"/>
            <p14:sldId id="371"/>
            <p14:sldId id="351"/>
            <p14:sldId id="3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99"/>
    <a:srgbClr val="D0CECE"/>
    <a:srgbClr val="2E75B6"/>
    <a:srgbClr val="FF99FF"/>
    <a:srgbClr val="A7D972"/>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1564" autoAdjust="0"/>
  </p:normalViewPr>
  <p:slideViewPr>
    <p:cSldViewPr snapToGrid="0">
      <p:cViewPr varScale="1">
        <p:scale>
          <a:sx n="55" d="100"/>
          <a:sy n="55" d="100"/>
        </p:scale>
        <p:origin x="21"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2022/6/23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a:t>
            </a:fld>
            <a:endParaRPr kumimoji="1" lang="ja-JP" altLang="en-US"/>
          </a:p>
        </p:txBody>
      </p:sp>
    </p:spTree>
    <p:extLst>
      <p:ext uri="{BB962C8B-B14F-4D97-AF65-F5344CB8AC3E}">
        <p14:creationId xmlns:p14="http://schemas.microsoft.com/office/powerpoint/2010/main" val="206719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26</a:t>
            </a:fld>
            <a:endParaRPr kumimoji="1" lang="ja-JP" altLang="en-US"/>
          </a:p>
        </p:txBody>
      </p:sp>
    </p:spTree>
    <p:extLst>
      <p:ext uri="{BB962C8B-B14F-4D97-AF65-F5344CB8AC3E}">
        <p14:creationId xmlns:p14="http://schemas.microsoft.com/office/powerpoint/2010/main" val="163605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27</a:t>
            </a:fld>
            <a:endParaRPr kumimoji="1" lang="ja-JP" altLang="en-US"/>
          </a:p>
        </p:txBody>
      </p:sp>
    </p:spTree>
    <p:extLst>
      <p:ext uri="{BB962C8B-B14F-4D97-AF65-F5344CB8AC3E}">
        <p14:creationId xmlns:p14="http://schemas.microsoft.com/office/powerpoint/2010/main" val="3661920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28</a:t>
            </a:fld>
            <a:endParaRPr kumimoji="1" lang="ja-JP" altLang="en-US"/>
          </a:p>
        </p:txBody>
      </p:sp>
    </p:spTree>
    <p:extLst>
      <p:ext uri="{BB962C8B-B14F-4D97-AF65-F5344CB8AC3E}">
        <p14:creationId xmlns:p14="http://schemas.microsoft.com/office/powerpoint/2010/main" val="269956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直線閾値では，送信機</a:t>
            </a:r>
            <a:r>
              <a:rPr kumimoji="1" lang="en-US" altLang="ja-JP" dirty="0"/>
              <a:t>6400</a:t>
            </a:r>
            <a:r>
              <a:rPr kumimoji="1" lang="ja-JP" altLang="en-US" dirty="0"/>
              <a:t>のデータに対し，</a:t>
            </a:r>
            <a:r>
              <a:rPr kumimoji="1" lang="en-US" altLang="ja-JP" dirty="0"/>
              <a:t>1500</a:t>
            </a:r>
            <a:r>
              <a:rPr kumimoji="1" lang="ja-JP" altLang="en-US" dirty="0"/>
              <a:t>個ほどのデータを検出している（</a:t>
            </a:r>
            <a:r>
              <a:rPr kumimoji="1" lang="en-US" altLang="ja-JP" dirty="0"/>
              <a:t>25%</a:t>
            </a:r>
            <a:r>
              <a:rPr kumimoji="1" lang="ja-JP" altLang="en-US" dirty="0"/>
              <a:t>前後）</a:t>
            </a:r>
            <a:endParaRPr kumimoji="1" lang="en-US" altLang="ja-JP" dirty="0"/>
          </a:p>
          <a:p>
            <a:r>
              <a:rPr kumimoji="1" lang="ja-JP" altLang="en-US" dirty="0"/>
              <a:t>今回は</a:t>
            </a:r>
            <a:r>
              <a:rPr kumimoji="1" lang="en-US" altLang="ja-JP" dirty="0"/>
              <a:t>SVC</a:t>
            </a:r>
            <a:r>
              <a:rPr kumimoji="1" lang="ja-JP" altLang="en-US" dirty="0"/>
              <a:t>では</a:t>
            </a:r>
            <a:r>
              <a:rPr kumimoji="1" lang="en-US" altLang="ja-JP" dirty="0"/>
              <a:t>43%</a:t>
            </a:r>
            <a:r>
              <a:rPr kumimoji="1" lang="ja-JP" altLang="en-US" dirty="0"/>
              <a:t>のデータを検出出来ているので，検出データ数で言えば良い（誤り数も一定数あることを忘れてはいけない．）</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29</a:t>
            </a:fld>
            <a:endParaRPr kumimoji="1" lang="ja-JP" altLang="en-US"/>
          </a:p>
        </p:txBody>
      </p:sp>
    </p:spTree>
    <p:extLst>
      <p:ext uri="{BB962C8B-B14F-4D97-AF65-F5344CB8AC3E}">
        <p14:creationId xmlns:p14="http://schemas.microsoft.com/office/powerpoint/2010/main" val="4217857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30</a:t>
            </a:fld>
            <a:endParaRPr kumimoji="1" lang="ja-JP" altLang="en-US"/>
          </a:p>
        </p:txBody>
      </p:sp>
    </p:spTree>
    <p:extLst>
      <p:ext uri="{BB962C8B-B14F-4D97-AF65-F5344CB8AC3E}">
        <p14:creationId xmlns:p14="http://schemas.microsoft.com/office/powerpoint/2010/main" val="385149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38</a:t>
            </a:fld>
            <a:endParaRPr kumimoji="1" lang="ja-JP" altLang="en-US"/>
          </a:p>
        </p:txBody>
      </p:sp>
    </p:spTree>
    <p:extLst>
      <p:ext uri="{BB962C8B-B14F-4D97-AF65-F5344CB8AC3E}">
        <p14:creationId xmlns:p14="http://schemas.microsoft.com/office/powerpoint/2010/main" val="102190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41</a:t>
            </a:fld>
            <a:endParaRPr kumimoji="1" lang="ja-JP" altLang="en-US"/>
          </a:p>
        </p:txBody>
      </p:sp>
    </p:spTree>
    <p:extLst>
      <p:ext uri="{BB962C8B-B14F-4D97-AF65-F5344CB8AC3E}">
        <p14:creationId xmlns:p14="http://schemas.microsoft.com/office/powerpoint/2010/main" val="41931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43</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44</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46</a:t>
            </a:fld>
            <a:endParaRPr kumimoji="1" lang="ja-JP" altLang="en-US"/>
          </a:p>
        </p:txBody>
      </p:sp>
    </p:spTree>
    <p:extLst>
      <p:ext uri="{BB962C8B-B14F-4D97-AF65-F5344CB8AC3E}">
        <p14:creationId xmlns:p14="http://schemas.microsoft.com/office/powerpoint/2010/main" val="135312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a:t>
            </a:fld>
            <a:endParaRPr kumimoji="1" lang="ja-JP" altLang="en-US"/>
          </a:p>
        </p:txBody>
      </p:sp>
    </p:spTree>
    <p:extLst>
      <p:ext uri="{BB962C8B-B14F-4D97-AF65-F5344CB8AC3E}">
        <p14:creationId xmlns:p14="http://schemas.microsoft.com/office/powerpoint/2010/main" val="2727748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56</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7</a:t>
            </a:fld>
            <a:endParaRPr kumimoji="1" lang="ja-JP" altLang="en-US"/>
          </a:p>
        </p:txBody>
      </p:sp>
    </p:spTree>
    <p:extLst>
      <p:ext uri="{BB962C8B-B14F-4D97-AF65-F5344CB8AC3E}">
        <p14:creationId xmlns:p14="http://schemas.microsoft.com/office/powerpoint/2010/main" val="224330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11</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12</a:t>
            </a:fld>
            <a:endParaRPr kumimoji="1" lang="ja-JP" altLang="en-US"/>
          </a:p>
        </p:txBody>
      </p:sp>
    </p:spTree>
    <p:extLst>
      <p:ext uri="{BB962C8B-B14F-4D97-AF65-F5344CB8AC3E}">
        <p14:creationId xmlns:p14="http://schemas.microsoft.com/office/powerpoint/2010/main" val="34072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16</a:t>
            </a:fld>
            <a:endParaRPr kumimoji="1" lang="ja-JP" altLang="en-US"/>
          </a:p>
        </p:txBody>
      </p:sp>
    </p:spTree>
    <p:extLst>
      <p:ext uri="{BB962C8B-B14F-4D97-AF65-F5344CB8AC3E}">
        <p14:creationId xmlns:p14="http://schemas.microsoft.com/office/powerpoint/2010/main" val="337096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現在，閾値を超えた画素を長方形で囲い，これを</a:t>
            </a:r>
            <a:r>
              <a:rPr kumimoji="1" lang="en-US" altLang="ja-JP" dirty="0"/>
              <a:t>LED</a:t>
            </a:r>
            <a:r>
              <a:rPr kumimoji="1" lang="ja-JP" altLang="en-US" dirty="0"/>
              <a:t>として出力している．</a:t>
            </a:r>
            <a:endParaRPr kumimoji="1" lang="en-US" altLang="ja-JP" dirty="0"/>
          </a:p>
          <a:p>
            <a:r>
              <a:rPr kumimoji="1" lang="en-US" altLang="ja-JP" dirty="0"/>
              <a:t>LED</a:t>
            </a:r>
            <a:r>
              <a:rPr kumimoji="1" lang="ja-JP" altLang="en-US" dirty="0"/>
              <a:t>すべてを捕捉しているわけではないので，より精度を上げるためには</a:t>
            </a:r>
            <a:endParaRPr kumimoji="1" lang="en-US" altLang="ja-JP" dirty="0"/>
          </a:p>
          <a:p>
            <a:r>
              <a:rPr kumimoji="1" lang="ja-JP" altLang="en-US" dirty="0"/>
              <a:t>出来るだけ多くの画素を</a:t>
            </a:r>
            <a:r>
              <a:rPr kumimoji="1" lang="en-US" altLang="ja-JP" dirty="0"/>
              <a:t>LED</a:t>
            </a:r>
            <a:r>
              <a:rPr kumimoji="1" lang="ja-JP" altLang="en-US" dirty="0"/>
              <a:t>として検出したい．</a:t>
            </a:r>
            <a:endParaRPr kumimoji="1" lang="en-US" altLang="ja-JP" dirty="0"/>
          </a:p>
          <a:p>
            <a:r>
              <a:rPr kumimoji="1" lang="ja-JP" altLang="en-US" dirty="0"/>
              <a:t>そこで，機械学習によって</a:t>
            </a:r>
            <a:r>
              <a:rPr kumimoji="1" lang="en-US" altLang="ja-JP" dirty="0"/>
              <a:t>LED</a:t>
            </a:r>
            <a:r>
              <a:rPr kumimoji="1" lang="ja-JP" altLang="en-US" dirty="0"/>
              <a:t>と背景を分類できないかを考えた．</a:t>
            </a:r>
            <a:endParaRPr kumimoji="1" lang="en-US" altLang="ja-JP" dirty="0"/>
          </a:p>
          <a:p>
            <a:r>
              <a:rPr kumimoji="1" lang="ja-JP" altLang="en-US" dirty="0"/>
              <a:t>直線閾値という単純な手法では検出できなかった</a:t>
            </a:r>
            <a:r>
              <a:rPr kumimoji="1" lang="en-US" altLang="ja-JP" dirty="0"/>
              <a:t>LED</a:t>
            </a:r>
            <a:r>
              <a:rPr kumimoji="1" lang="ja-JP" altLang="en-US" dirty="0"/>
              <a:t>も検出できるようになり，精度の向上に繋がる</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17</a:t>
            </a:fld>
            <a:endParaRPr kumimoji="1" lang="ja-JP" altLang="en-US"/>
          </a:p>
        </p:txBody>
      </p:sp>
    </p:spTree>
    <p:extLst>
      <p:ext uri="{BB962C8B-B14F-4D97-AF65-F5344CB8AC3E}">
        <p14:creationId xmlns:p14="http://schemas.microsoft.com/office/powerpoint/2010/main" val="118617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25</a:t>
            </a:fld>
            <a:endParaRPr kumimoji="1" lang="ja-JP" altLang="en-US"/>
          </a:p>
        </p:txBody>
      </p:sp>
    </p:spTree>
    <p:extLst>
      <p:ext uri="{BB962C8B-B14F-4D97-AF65-F5344CB8AC3E}">
        <p14:creationId xmlns:p14="http://schemas.microsoft.com/office/powerpoint/2010/main" val="107904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/30</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2022/6/23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2022/6/23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2022/6/23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2022/6/23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52.jpg"/><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4.jpg"/><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7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52.jp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g"/><Relationship Id="rId4" Type="http://schemas.openxmlformats.org/officeDocument/2006/relationships/image" Target="../media/image78.jpg"/></Relationships>
</file>

<file path=ppt/slides/_rels/slide5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82.jpg"/><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jpg"/></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52.jp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2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2022/06/23 </a:t>
            </a:r>
            <a:r>
              <a:rPr lang="ja-JP" altLang="en-US" dirty="0"/>
              <a:t>かしこい</a:t>
            </a:r>
            <a:r>
              <a:rPr lang="en-US" altLang="ja-JP" dirty="0"/>
              <a:t>MT</a:t>
            </a:r>
          </a:p>
          <a:p>
            <a:r>
              <a:rPr lang="ja-JP" altLang="en-US" dirty="0"/>
              <a:t>名古屋大学 山里研究室</a:t>
            </a:r>
            <a:endParaRPr lang="en-US" altLang="ja-JP" dirty="0"/>
          </a:p>
          <a:p>
            <a:r>
              <a:rPr lang="en-US" altLang="ja-JP" dirty="0"/>
              <a:t>M2</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撮影画像の各画素の</a:t>
            </a:r>
            <a:endParaRPr kumimoji="1" lang="en-US" altLang="ja-JP" b="1" dirty="0">
              <a:solidFill>
                <a:schemeClr val="tx1"/>
              </a:solidFill>
            </a:endParaRPr>
          </a:p>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２つの特徴量から</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27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628851"/>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時間勾配と空間勾配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送信機は点滅しているため，大きな時間勾配を持つ</a:t>
            </a:r>
            <a:endParaRPr lang="en-US" altLang="ja-JP" dirty="0"/>
          </a:p>
          <a:p>
            <a:endParaRPr lang="en-US" altLang="ja-JP" b="1" dirty="0"/>
          </a:p>
          <a:p>
            <a:r>
              <a:rPr lang="ja-JP" altLang="en-US" b="1" dirty="0"/>
              <a:t>空間勾配</a:t>
            </a:r>
            <a:r>
              <a:rPr lang="ja-JP" altLang="en-US" sz="2000" dirty="0"/>
              <a:t>（単一画像の輝度値勾配）</a:t>
            </a:r>
            <a:endParaRPr lang="en-US" altLang="ja-JP" sz="2000" dirty="0"/>
          </a:p>
          <a:p>
            <a:pPr lvl="1"/>
            <a:r>
              <a:rPr lang="ja-JP" altLang="en-US" dirty="0"/>
              <a:t>撮影画像の輝度値勾配 </a:t>
            </a:r>
            <a:r>
              <a:rPr lang="en-US" altLang="ja-JP" dirty="0"/>
              <a:t>(</a:t>
            </a:r>
            <a:r>
              <a:rPr lang="ja-JP" altLang="en-US" dirty="0"/>
              <a:t>エッジ</a:t>
            </a:r>
            <a:r>
              <a:rPr lang="en-US" altLang="ja-JP" dirty="0"/>
              <a:t>) </a:t>
            </a:r>
            <a:r>
              <a:rPr lang="ja-JP" altLang="en-US" dirty="0"/>
              <a:t>を測定する</a:t>
            </a:r>
            <a:endParaRPr lang="en-US" altLang="ja-JP" dirty="0"/>
          </a:p>
          <a:p>
            <a:pPr lvl="1"/>
            <a:r>
              <a:rPr lang="ja-JP" altLang="en-US" dirty="0"/>
              <a:t>輝度値の小さい自然背景は小さい値，　　　　　　　　　　　　　　　輝度値の大きい物体 </a:t>
            </a:r>
            <a:r>
              <a:rPr lang="en-US" altLang="ja-JP" dirty="0"/>
              <a:t>(</a:t>
            </a:r>
            <a:r>
              <a:rPr lang="ja-JP" altLang="en-US" dirty="0"/>
              <a:t>送信機</a:t>
            </a:r>
            <a:r>
              <a:rPr lang="en-US" altLang="ja-JP" dirty="0"/>
              <a:t>) </a:t>
            </a:r>
            <a:r>
              <a:rPr lang="ja-JP" altLang="en-US" dirty="0"/>
              <a:t>は大きな値を持つ</a:t>
            </a:r>
            <a:endParaRPr lang="en-US" altLang="ja-JP" dirty="0"/>
          </a:p>
          <a:p>
            <a:pPr lvl="1"/>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555186"/>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628851"/>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557647"/>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765936"/>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934851"/>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4446120"/>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628851"/>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p:cNvCxnSpPr>
          <p:nvPr/>
        </p:nvCxnSpPr>
        <p:spPr>
          <a:xfrm rot="16200000" flipH="1">
            <a:off x="3291545" y="5286239"/>
            <a:ext cx="1003252" cy="293966"/>
          </a:xfrm>
          <a:prstGeom prst="bentConnector3">
            <a:avLst>
              <a:gd name="adj1" fmla="val 1868"/>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5169647"/>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5229972"/>
            <a:ext cx="1533288" cy="338554"/>
          </a:xfrm>
          <a:prstGeom prst="rect">
            <a:avLst/>
          </a:prstGeom>
          <a:noFill/>
        </p:spPr>
        <p:txBody>
          <a:bodyPr wrap="square" rtlCol="0">
            <a:spAutoFit/>
          </a:bodyPr>
          <a:lstStyle/>
          <a:p>
            <a:r>
              <a:rPr kumimoji="1" lang="ja-JP" altLang="en-US" sz="1600" b="1" dirty="0"/>
              <a:t>輝度値が変化</a:t>
            </a:r>
          </a:p>
        </p:txBody>
      </p:sp>
      <p:sp>
        <p:nvSpPr>
          <p:cNvPr id="17" name="テキスト ボックス 16">
            <a:extLst>
              <a:ext uri="{FF2B5EF4-FFF2-40B4-BE49-F238E27FC236}">
                <a16:creationId xmlns:a16="http://schemas.microsoft.com/office/drawing/2014/main" id="{C70AD9E1-E823-6060-3FE9-2857F248087F}"/>
              </a:ext>
            </a:extLst>
          </p:cNvPr>
          <p:cNvSpPr txBox="1"/>
          <p:nvPr/>
        </p:nvSpPr>
        <p:spPr>
          <a:xfrm>
            <a:off x="2267832"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撮影画像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
        <p:nvSpPr>
          <p:cNvPr id="19" name="テキスト ボックス 18">
            <a:extLst>
              <a:ext uri="{FF2B5EF4-FFF2-40B4-BE49-F238E27FC236}">
                <a16:creationId xmlns:a16="http://schemas.microsoft.com/office/drawing/2014/main" id="{2697504D-04C4-F34D-9F60-46A78D849982}"/>
              </a:ext>
            </a:extLst>
          </p:cNvPr>
          <p:cNvSpPr txBox="1"/>
          <p:nvPr/>
        </p:nvSpPr>
        <p:spPr>
          <a:xfrm>
            <a:off x="5298468"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処理後の画像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Tree>
    <p:extLst>
      <p:ext uri="{BB962C8B-B14F-4D97-AF65-F5344CB8AC3E}">
        <p14:creationId xmlns:p14="http://schemas.microsoft.com/office/powerpoint/2010/main" val="3822499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408042" y="1667357"/>
                <a:ext cx="8442119"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408042" y="1667357"/>
                <a:ext cx="8442119"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CF71BBF8-67D7-89F4-DF80-FFAB02469616}"/>
                  </a:ext>
                </a:extLst>
              </p:cNvPr>
              <p:cNvSpPr txBox="1"/>
              <p:nvPr/>
            </p:nvSpPr>
            <p:spPr>
              <a:xfrm>
                <a:off x="408042" y="4133490"/>
                <a:ext cx="8446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CF71BBF8-67D7-89F4-DF80-FFAB02469616}"/>
                  </a:ext>
                </a:extLst>
              </p:cNvPr>
              <p:cNvSpPr txBox="1">
                <a:spLocks noRot="1" noChangeAspect="1" noMove="1" noResize="1" noEditPoints="1" noAdjustHandles="1" noChangeArrowheads="1" noChangeShapeType="1" noTextEdit="1"/>
              </p:cNvSpPr>
              <p:nvPr/>
            </p:nvSpPr>
            <p:spPr>
              <a:xfrm>
                <a:off x="408042" y="4133490"/>
                <a:ext cx="8446351" cy="957955"/>
              </a:xfrm>
              <a:prstGeom prst="rect">
                <a:avLst/>
              </a:prstGeom>
              <a:blipFill>
                <a:blip r:embed="rId4"/>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時間勾配と空間勾配の算出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時間勾配</a:t>
            </a:r>
            <a:endParaRPr lang="en-US" altLang="ja-JP" dirty="0"/>
          </a:p>
          <a:p>
            <a:pPr lvl="1"/>
            <a:r>
              <a:rPr lang="ja-JP" altLang="en-US" dirty="0"/>
              <a:t>連続した撮影画像の輝度値変化を測定する</a:t>
            </a:r>
          </a:p>
          <a:p>
            <a:pPr lvl="1"/>
            <a:endParaRPr lang="en-US" altLang="ja-JP" dirty="0"/>
          </a:p>
          <a:p>
            <a:pPr lvl="1"/>
            <a:endParaRPr lang="en-US" altLang="ja-JP" dirty="0"/>
          </a:p>
          <a:p>
            <a:pPr lvl="1"/>
            <a:endParaRPr lang="en-US" altLang="ja-JP" dirty="0"/>
          </a:p>
          <a:p>
            <a:pPr lvl="1"/>
            <a:endParaRPr lang="en-US" altLang="ja-JP" dirty="0"/>
          </a:p>
          <a:p>
            <a:pPr marL="457200" lvl="1" indent="0">
              <a:buNone/>
            </a:pPr>
            <a:endParaRPr lang="en-US" altLang="ja-JP" dirty="0"/>
          </a:p>
          <a:p>
            <a:r>
              <a:rPr lang="ja-JP" altLang="en-US" dirty="0"/>
              <a:t>空間勾配</a:t>
            </a:r>
            <a:endParaRPr lang="en-US" altLang="ja-JP" sz="2000" dirty="0"/>
          </a:p>
          <a:p>
            <a:pPr lvl="1"/>
            <a:r>
              <a:rPr kumimoji="1" lang="ja-JP" altLang="en-US" dirty="0"/>
              <a:t>撮影画像の輝度値勾配</a:t>
            </a:r>
            <a:r>
              <a:rPr kumimoji="1" lang="en-US" altLang="ja-JP" dirty="0"/>
              <a:t>(</a:t>
            </a:r>
            <a:r>
              <a:rPr kumimoji="1" lang="ja-JP" altLang="en-US" dirty="0"/>
              <a:t>エッジ</a:t>
            </a:r>
            <a:r>
              <a:rPr kumimoji="1" lang="en-US" altLang="ja-JP" dirty="0"/>
              <a:t>)</a:t>
            </a:r>
            <a:r>
              <a:rPr kumimoji="1" lang="ja-JP" altLang="en-US" dirty="0"/>
              <a:t>を測定する</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466030"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縦方向の時間勾配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926920" y="2614946"/>
            <a:ext cx="2390529" cy="369332"/>
          </a:xfrm>
          <a:prstGeom prst="rect">
            <a:avLst/>
          </a:prstGeom>
          <a:noFill/>
        </p:spPr>
        <p:txBody>
          <a:bodyPr wrap="square" rtlCol="0">
            <a:spAutoFit/>
          </a:bodyPr>
          <a:lstStyle/>
          <a:p>
            <a:r>
              <a:rPr kumimoji="1" lang="ja-JP" altLang="en-US" b="1" dirty="0"/>
              <a:t>横方向の時間勾配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466030"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方向の空間勾配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926920" y="5091446"/>
            <a:ext cx="2390529" cy="369332"/>
          </a:xfrm>
          <a:prstGeom prst="rect">
            <a:avLst/>
          </a:prstGeom>
          <a:noFill/>
        </p:spPr>
        <p:txBody>
          <a:bodyPr wrap="square" rtlCol="0">
            <a:spAutoFit/>
          </a:bodyPr>
          <a:lstStyle/>
          <a:p>
            <a:r>
              <a:rPr kumimoji="1" lang="en-US" altLang="ja-JP" b="1" dirty="0"/>
              <a:t>y</a:t>
            </a:r>
            <a:r>
              <a:rPr kumimoji="1" lang="ja-JP" altLang="en-US" b="1" dirty="0"/>
              <a:t>方向の空間勾配</a:t>
            </a:r>
          </a:p>
        </p:txBody>
      </p:sp>
    </p:spTree>
    <p:extLst>
      <p:ext uri="{BB962C8B-B14F-4D97-AF65-F5344CB8AC3E}">
        <p14:creationId xmlns:p14="http://schemas.microsoft.com/office/powerpoint/2010/main" val="743676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撮影画像の各画素の</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２つの特徴量から</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86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時間</a:t>
            </a:r>
            <a:r>
              <a:rPr lang="en-US" altLang="ja-JP" dirty="0"/>
              <a:t>-</a:t>
            </a:r>
            <a:r>
              <a:rPr lang="ja-JP" altLang="en-US" dirty="0"/>
              <a:t>空間勾配散布図</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算出した時間勾配，空間勾配を散布図で示す</a:t>
            </a:r>
            <a:endParaRPr lang="en-US" altLang="ja-JP" dirty="0"/>
          </a:p>
          <a:p>
            <a:endParaRPr lang="en-US" altLang="ja-JP" dirty="0"/>
          </a:p>
          <a:p>
            <a:r>
              <a:rPr lang="ja-JP" altLang="en-US" dirty="0"/>
              <a:t>複数の画像で平均を取り，</a:t>
            </a:r>
            <a:r>
              <a:rPr lang="en-US" altLang="ja-JP" dirty="0"/>
              <a:t>LED</a:t>
            </a:r>
            <a:r>
              <a:rPr lang="ja-JP" altLang="en-US" dirty="0"/>
              <a:t>送信機と背景を分離</a:t>
            </a:r>
            <a:endParaRPr lang="en-US" altLang="ja-JP" dirty="0"/>
          </a:p>
          <a:p>
            <a:endParaRPr lang="en-US" altLang="ja-JP" dirty="0"/>
          </a:p>
          <a:p>
            <a:pPr marL="0" indent="0">
              <a:buNone/>
            </a:pPr>
            <a:endParaRPr lang="en-US" altLang="ja-JP" dirty="0"/>
          </a:p>
        </p:txBody>
      </p:sp>
      <p:pic>
        <p:nvPicPr>
          <p:cNvPr id="8" name="図 7">
            <a:extLst>
              <a:ext uri="{FF2B5EF4-FFF2-40B4-BE49-F238E27FC236}">
                <a16:creationId xmlns:a16="http://schemas.microsoft.com/office/drawing/2014/main" id="{1CF82B41-DDE2-9EE1-2898-EE5C6BC2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56" y="2785829"/>
            <a:ext cx="3600000" cy="3600000"/>
          </a:xfrm>
          <a:prstGeom prst="rect">
            <a:avLst/>
          </a:prstGeom>
        </p:spPr>
      </p:pic>
      <p:pic>
        <p:nvPicPr>
          <p:cNvPr id="10" name="図 9">
            <a:extLst>
              <a:ext uri="{FF2B5EF4-FFF2-40B4-BE49-F238E27FC236}">
                <a16:creationId xmlns:a16="http://schemas.microsoft.com/office/drawing/2014/main" id="{1DCB5F2F-37C3-6303-8228-6E1AA41A2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845" y="2785829"/>
            <a:ext cx="3600000" cy="3600000"/>
          </a:xfrm>
          <a:prstGeom prst="rect">
            <a:avLst/>
          </a:prstGeom>
        </p:spPr>
      </p:pic>
      <p:sp>
        <p:nvSpPr>
          <p:cNvPr id="21" name="テキスト ボックス 20">
            <a:extLst>
              <a:ext uri="{FF2B5EF4-FFF2-40B4-BE49-F238E27FC236}">
                <a16:creationId xmlns:a16="http://schemas.microsoft.com/office/drawing/2014/main" id="{F5B289F4-8B3C-05EC-9384-5A853700F224}"/>
              </a:ext>
            </a:extLst>
          </p:cNvPr>
          <p:cNvSpPr txBox="1"/>
          <p:nvPr/>
        </p:nvSpPr>
        <p:spPr>
          <a:xfrm>
            <a:off x="1490600" y="2661089"/>
            <a:ext cx="16411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1</a:t>
            </a:r>
            <a:r>
              <a:rPr kumimoji="1" lang="ja-JP" altLang="en-US" sz="2400" b="1" dirty="0"/>
              <a:t>枚</a:t>
            </a:r>
          </a:p>
        </p:txBody>
      </p:sp>
      <p:sp>
        <p:nvSpPr>
          <p:cNvPr id="22" name="テキスト ボックス 21">
            <a:extLst>
              <a:ext uri="{FF2B5EF4-FFF2-40B4-BE49-F238E27FC236}">
                <a16:creationId xmlns:a16="http://schemas.microsoft.com/office/drawing/2014/main" id="{8406FA08-9B0B-177A-CEFB-F48EBB279313}"/>
              </a:ext>
            </a:extLst>
          </p:cNvPr>
          <p:cNvSpPr txBox="1"/>
          <p:nvPr/>
        </p:nvSpPr>
        <p:spPr>
          <a:xfrm>
            <a:off x="5533689" y="2661089"/>
            <a:ext cx="25983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8</a:t>
            </a:r>
            <a:r>
              <a:rPr kumimoji="1" lang="ja-JP" altLang="en-US" sz="2400" b="1" dirty="0"/>
              <a:t>枚で平均</a:t>
            </a:r>
          </a:p>
        </p:txBody>
      </p:sp>
    </p:spTree>
    <p:extLst>
      <p:ext uri="{BB962C8B-B14F-4D97-AF65-F5344CB8AC3E}">
        <p14:creationId xmlns:p14="http://schemas.microsoft.com/office/powerpoint/2010/main" val="4158170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撮影画像の各画素の</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２つの特徴量から</a:t>
            </a:r>
            <a:endParaRPr kumimoji="1" lang="en-US" altLang="ja-JP" b="1" dirty="0">
              <a:solidFill>
                <a:schemeClr val="tx1"/>
              </a:solidFill>
            </a:endParaRPr>
          </a:p>
          <a:p>
            <a:pPr algn="ctr"/>
            <a:r>
              <a:rPr kumimoji="1" lang="ja-JP" altLang="en-US" b="1" dirty="0">
                <a:solidFill>
                  <a:schemeClr val="tx1"/>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501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EF2C78E-6FE1-444B-778B-5ADDB7B8C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164" y="3656576"/>
            <a:ext cx="2340000" cy="2340000"/>
          </a:xfrm>
          <a:prstGeom prst="rect">
            <a:avLst/>
          </a:prstGeom>
        </p:spPr>
      </p:pic>
      <p:pic>
        <p:nvPicPr>
          <p:cNvPr id="6" name="図 5">
            <a:extLst>
              <a:ext uri="{FF2B5EF4-FFF2-40B4-BE49-F238E27FC236}">
                <a16:creationId xmlns:a16="http://schemas.microsoft.com/office/drawing/2014/main" id="{9856CA54-9344-A18F-0549-97256A81F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1999" y="3656576"/>
            <a:ext cx="2340000" cy="2340000"/>
          </a:xfrm>
          <a:prstGeom prst="rect">
            <a:avLst/>
          </a:prstGeom>
        </p:spPr>
      </p:pic>
      <p:pic>
        <p:nvPicPr>
          <p:cNvPr id="7" name="図 6">
            <a:extLst>
              <a:ext uri="{FF2B5EF4-FFF2-40B4-BE49-F238E27FC236}">
                <a16:creationId xmlns:a16="http://schemas.microsoft.com/office/drawing/2014/main" id="{5637AA30-1136-45C1-83D4-A007BFA2D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LED</a:t>
            </a:r>
            <a:r>
              <a:rPr lang="ja-JP" altLang="en-US" dirty="0"/>
              <a:t>送信機の捕捉手法</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26" name="矢印: 右 25">
            <a:extLst>
              <a:ext uri="{FF2B5EF4-FFF2-40B4-BE49-F238E27FC236}">
                <a16:creationId xmlns:a16="http://schemas.microsoft.com/office/drawing/2014/main" id="{AF962B54-EE74-41E1-B95D-89EF38D7425C}"/>
              </a:ext>
            </a:extLst>
          </p:cNvPr>
          <p:cNvSpPr/>
          <p:nvPr/>
        </p:nvSpPr>
        <p:spPr>
          <a:xfrm>
            <a:off x="2900826" y="45213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739ADC5-3EED-4483-BFE4-EFB920BB0681}"/>
              </a:ext>
            </a:extLst>
          </p:cNvPr>
          <p:cNvSpPr/>
          <p:nvPr/>
        </p:nvSpPr>
        <p:spPr>
          <a:xfrm>
            <a:off x="6842153" y="4007108"/>
            <a:ext cx="1496985" cy="1499658"/>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送信機の捕捉は以下の通り</a:t>
            </a:r>
            <a:endParaRPr lang="en-US" altLang="ja-JP" dirty="0"/>
          </a:p>
          <a:p>
            <a:pPr marL="914400" lvl="1" indent="-457200">
              <a:buFont typeface="+mj-lt"/>
              <a:buAutoNum type="arabicPeriod"/>
            </a:pPr>
            <a:r>
              <a:rPr lang="ja-JP" altLang="en-US" dirty="0"/>
              <a:t>時間</a:t>
            </a:r>
            <a:r>
              <a:rPr lang="en-US" altLang="ja-JP" dirty="0"/>
              <a:t>-</a:t>
            </a:r>
            <a:r>
              <a:rPr lang="ja-JP" altLang="en-US" dirty="0"/>
              <a:t>空間勾配散布図上の閾値を検討</a:t>
            </a:r>
            <a:endParaRPr lang="en-US" altLang="ja-JP" dirty="0"/>
          </a:p>
          <a:p>
            <a:pPr marL="914400" lvl="1" indent="-457200">
              <a:buFont typeface="+mj-lt"/>
              <a:buAutoNum type="arabicPeriod"/>
            </a:pPr>
            <a:r>
              <a:rPr lang="ja-JP" altLang="en-US" dirty="0"/>
              <a:t>撮影画像内の閾値を超えた特徴量を持つ画素を送信機として検出</a:t>
            </a:r>
            <a:endParaRPr lang="en-US" altLang="ja-JP" dirty="0"/>
          </a:p>
          <a:p>
            <a:pPr marL="914400" lvl="1" indent="-457200">
              <a:buFont typeface="+mj-lt"/>
              <a:buAutoNum type="arabicPeriod"/>
            </a:pPr>
            <a:r>
              <a:rPr lang="ja-JP" altLang="en-US" dirty="0"/>
              <a:t>検出した画素すべてを囲う長方形を</a:t>
            </a:r>
            <a:r>
              <a:rPr lang="en-US" altLang="ja-JP" dirty="0"/>
              <a:t>LED</a:t>
            </a:r>
            <a:r>
              <a:rPr lang="ja-JP" altLang="en-US" dirty="0"/>
              <a:t>送信機として出力</a:t>
            </a:r>
            <a:endParaRPr lang="en-US" altLang="ja-JP" dirty="0"/>
          </a:p>
          <a:p>
            <a:pPr marL="0" indent="0">
              <a:buNone/>
            </a:pPr>
            <a:endParaRPr lang="en-US" altLang="ja-JP" sz="200" u="sng" dirty="0"/>
          </a:p>
          <a:p>
            <a:pPr marL="0" indent="0">
              <a:buNone/>
            </a:pPr>
            <a:endParaRPr lang="en-US" altLang="ja-JP" dirty="0"/>
          </a:p>
          <a:p>
            <a:pPr marL="0" indent="0">
              <a:buNone/>
            </a:pPr>
            <a:r>
              <a:rPr lang="ja-JP" altLang="en-US" dirty="0"/>
              <a:t>　   </a:t>
            </a:r>
            <a:r>
              <a:rPr lang="en-US" altLang="ja-JP" u="sng" dirty="0"/>
              <a:t>1</a:t>
            </a:r>
            <a:r>
              <a:rPr lang="ja-JP" altLang="en-US" u="sng" dirty="0"/>
              <a:t>．散布図</a:t>
            </a:r>
            <a:r>
              <a:rPr lang="en-US" altLang="ja-JP" dirty="0"/>
              <a:t>	   </a:t>
            </a:r>
            <a:r>
              <a:rPr lang="ja-JP" altLang="en-US" dirty="0"/>
              <a:t>　</a:t>
            </a:r>
            <a:r>
              <a:rPr lang="en-US" altLang="ja-JP" u="sng" dirty="0"/>
              <a:t>2</a:t>
            </a:r>
            <a:r>
              <a:rPr lang="ja-JP" altLang="en-US" u="sng" dirty="0"/>
              <a:t>．閾値検出</a:t>
            </a:r>
            <a:r>
              <a:rPr lang="en-US" altLang="ja-JP" dirty="0"/>
              <a:t>	</a:t>
            </a:r>
            <a:r>
              <a:rPr lang="ja-JP" altLang="en-US" dirty="0"/>
              <a:t>　</a:t>
            </a:r>
            <a:r>
              <a:rPr lang="en-US" altLang="ja-JP" dirty="0"/>
              <a:t> </a:t>
            </a:r>
            <a:r>
              <a:rPr lang="ja-JP" altLang="en-US" dirty="0"/>
              <a:t>  　</a:t>
            </a:r>
            <a:r>
              <a:rPr lang="en-US" altLang="ja-JP" u="sng" dirty="0"/>
              <a:t>3</a:t>
            </a:r>
            <a:r>
              <a:rPr lang="ja-JP" altLang="en-US" u="sng" dirty="0"/>
              <a:t>．捕捉結果                    </a:t>
            </a:r>
            <a:r>
              <a:rPr lang="en-US" altLang="ja-JP" dirty="0"/>
              <a:t>							     </a:t>
            </a:r>
            <a:r>
              <a:rPr lang="ja-JP" altLang="en-US" sz="2000" b="1" dirty="0">
                <a:solidFill>
                  <a:srgbClr val="FF0000"/>
                </a:solidFill>
              </a:rPr>
              <a:t>（赤枠）</a:t>
            </a:r>
            <a:endParaRPr lang="en-US" altLang="ja-JP" b="1" dirty="0">
              <a:solidFill>
                <a:srgbClr val="FF0000"/>
              </a:solidFill>
            </a:endParaRPr>
          </a:p>
        </p:txBody>
      </p:sp>
      <p:sp>
        <p:nvSpPr>
          <p:cNvPr id="16" name="矢印: 右 15">
            <a:extLst>
              <a:ext uri="{FF2B5EF4-FFF2-40B4-BE49-F238E27FC236}">
                <a16:creationId xmlns:a16="http://schemas.microsoft.com/office/drawing/2014/main" id="{1F07859B-B3A6-0AE9-C711-4F1C6F9FA3E4}"/>
              </a:ext>
            </a:extLst>
          </p:cNvPr>
          <p:cNvSpPr/>
          <p:nvPr/>
        </p:nvSpPr>
        <p:spPr>
          <a:xfrm>
            <a:off x="5878522" y="45213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19533958-A3FC-9E70-3870-57E87A3BFA12}"/>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6B98A56-595E-5EA6-7A58-BEC9518705F2}"/>
              </a:ext>
            </a:extLst>
          </p:cNvPr>
          <p:cNvSpPr txBox="1"/>
          <p:nvPr/>
        </p:nvSpPr>
        <p:spPr>
          <a:xfrm>
            <a:off x="2080270" y="5527778"/>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spTree>
    <p:extLst>
      <p:ext uri="{BB962C8B-B14F-4D97-AF65-F5344CB8AC3E}">
        <p14:creationId xmlns:p14="http://schemas.microsoft.com/office/powerpoint/2010/main" val="290935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sz="2000" dirty="0"/>
              <a:t>　　　　　</a:t>
            </a:r>
            <a:r>
              <a:rPr lang="ja-JP" altLang="en-US" sz="2000" u="sng" dirty="0"/>
              <a:t>閾値が大きい場合</a:t>
            </a:r>
            <a:r>
              <a:rPr lang="en-US" altLang="ja-JP" sz="2000" dirty="0"/>
              <a:t>	 	</a:t>
            </a:r>
            <a:r>
              <a:rPr lang="ja-JP" altLang="en-US" sz="2000" u="sng" dirty="0"/>
              <a:t>検出できる</a:t>
            </a:r>
            <a:r>
              <a:rPr lang="en-US" altLang="ja-JP" sz="2000" u="sng" dirty="0"/>
              <a:t>LED</a:t>
            </a:r>
            <a:r>
              <a:rPr lang="ja-JP" altLang="en-US" sz="2000" u="sng" dirty="0"/>
              <a:t>数が少ない</a:t>
            </a:r>
            <a:endParaRPr lang="en-US" altLang="ja-JP" sz="2000" u="sng" dirty="0"/>
          </a:p>
          <a:p>
            <a:pPr marL="0" indent="0">
              <a:buNone/>
            </a:pPr>
            <a:endParaRPr lang="en-US" altLang="ja-JP" sz="200" u="sng"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sz="2000" dirty="0"/>
              <a:t>　　　　　</a:t>
            </a:r>
            <a:r>
              <a:rPr lang="ja-JP" altLang="en-US" sz="2000" u="sng" dirty="0"/>
              <a:t>閾値が小さい場合</a:t>
            </a:r>
            <a:r>
              <a:rPr lang="en-US" altLang="ja-JP" sz="2000" dirty="0"/>
              <a:t>	 </a:t>
            </a:r>
            <a:r>
              <a:rPr lang="ja-JP" altLang="en-US" sz="2000" dirty="0"/>
              <a:t>　　　 　</a:t>
            </a:r>
            <a:r>
              <a:rPr lang="ja-JP" altLang="en-US" sz="2000" u="sng" dirty="0"/>
              <a:t>背景を</a:t>
            </a:r>
            <a:r>
              <a:rPr lang="en-US" altLang="ja-JP" sz="2000" u="sng" dirty="0"/>
              <a:t>LED</a:t>
            </a:r>
            <a:r>
              <a:rPr lang="ja-JP" altLang="en-US" sz="2000" u="sng" dirty="0"/>
              <a:t>として誤検出</a:t>
            </a:r>
            <a:endParaRPr lang="en-US" altLang="ja-JP" sz="2000" dirty="0"/>
          </a:p>
        </p:txBody>
      </p:sp>
      <p:pic>
        <p:nvPicPr>
          <p:cNvPr id="11" name="図 10">
            <a:extLst>
              <a:ext uri="{FF2B5EF4-FFF2-40B4-BE49-F238E27FC236}">
                <a16:creationId xmlns:a16="http://schemas.microsoft.com/office/drawing/2014/main" id="{65605488-6C37-5FEE-13C0-5448D899F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572" y="4033116"/>
            <a:ext cx="2268000" cy="2268000"/>
          </a:xfrm>
          <a:prstGeom prst="rect">
            <a:avLst/>
          </a:prstGeom>
        </p:spPr>
      </p:pic>
      <p:pic>
        <p:nvPicPr>
          <p:cNvPr id="5" name="図 4">
            <a:extLst>
              <a:ext uri="{FF2B5EF4-FFF2-40B4-BE49-F238E27FC236}">
                <a16:creationId xmlns:a16="http://schemas.microsoft.com/office/drawing/2014/main" id="{EF0A8250-12D9-E05C-C1A0-17D4FE64D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000" y="1174881"/>
            <a:ext cx="2268000" cy="2268000"/>
          </a:xfrm>
          <a:prstGeom prst="rect">
            <a:avLst/>
          </a:prstGeom>
        </p:spPr>
      </p:pic>
      <p:pic>
        <p:nvPicPr>
          <p:cNvPr id="18" name="図 17">
            <a:extLst>
              <a:ext uri="{FF2B5EF4-FFF2-40B4-BE49-F238E27FC236}">
                <a16:creationId xmlns:a16="http://schemas.microsoft.com/office/drawing/2014/main" id="{7D5505BD-3D41-FCC7-5523-CF1DD8E8255F}"/>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1342257" y="1203635"/>
            <a:ext cx="2700000" cy="2382851"/>
          </a:xfrm>
          <a:prstGeom prst="rect">
            <a:avLst/>
          </a:prstGeom>
        </p:spPr>
      </p:pic>
      <p:cxnSp>
        <p:nvCxnSpPr>
          <p:cNvPr id="19" name="直線コネクタ 18">
            <a:extLst>
              <a:ext uri="{FF2B5EF4-FFF2-40B4-BE49-F238E27FC236}">
                <a16:creationId xmlns:a16="http://schemas.microsoft.com/office/drawing/2014/main" id="{81156517-52A1-F1C4-3700-2EEA2DAE67C0}"/>
              </a:ext>
            </a:extLst>
          </p:cNvPr>
          <p:cNvCxnSpPr>
            <a:cxnSpLocks/>
          </p:cNvCxnSpPr>
          <p:nvPr/>
        </p:nvCxnSpPr>
        <p:spPr>
          <a:xfrm>
            <a:off x="1693178" y="1410272"/>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978FF6DF-0C3E-6BEA-4E43-7775515D5F65}"/>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1342257" y="4028612"/>
            <a:ext cx="2700000" cy="2382852"/>
          </a:xfrm>
          <a:prstGeom prst="rect">
            <a:avLst/>
          </a:prstGeom>
        </p:spPr>
      </p:pic>
      <p:cxnSp>
        <p:nvCxnSpPr>
          <p:cNvPr id="29" name="直線コネクタ 28">
            <a:extLst>
              <a:ext uri="{FF2B5EF4-FFF2-40B4-BE49-F238E27FC236}">
                <a16:creationId xmlns:a16="http://schemas.microsoft.com/office/drawing/2014/main" id="{7EDDB6FC-CA35-FA84-9FF7-A7B8E6656438}"/>
              </a:ext>
            </a:extLst>
          </p:cNvPr>
          <p:cNvCxnSpPr>
            <a:cxnSpLocks/>
          </p:cNvCxnSpPr>
          <p:nvPr/>
        </p:nvCxnSpPr>
        <p:spPr>
          <a:xfrm>
            <a:off x="1683456" y="5199235"/>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捕捉手法の課題</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
        <p:nvSpPr>
          <p:cNvPr id="24" name="矢印: 右 23">
            <a:extLst>
              <a:ext uri="{FF2B5EF4-FFF2-40B4-BE49-F238E27FC236}">
                <a16:creationId xmlns:a16="http://schemas.microsoft.com/office/drawing/2014/main" id="{7FB49367-98E0-4F16-A446-9F8410AEE77F}"/>
              </a:ext>
            </a:extLst>
          </p:cNvPr>
          <p:cNvSpPr/>
          <p:nvPr/>
        </p:nvSpPr>
        <p:spPr>
          <a:xfrm>
            <a:off x="4364447" y="1923820"/>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4364447" y="4827505"/>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CB5E87E-6B6C-A574-AB7A-1D2AF22B2A30}"/>
              </a:ext>
            </a:extLst>
          </p:cNvPr>
          <p:cNvSpPr/>
          <p:nvPr/>
        </p:nvSpPr>
        <p:spPr>
          <a:xfrm>
            <a:off x="6161648" y="4028612"/>
            <a:ext cx="323557" cy="339406"/>
          </a:xfrm>
          <a:prstGeom prst="ellipse">
            <a:avLst/>
          </a:prstGeom>
          <a:noFill/>
          <a:ln w="28575">
            <a:solidFill>
              <a:srgbClr val="2E75B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861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最適な閾値設定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現状の閾値直線では，送信機の一部しか検出できず，　　見落としが多い</a:t>
            </a:r>
            <a:endParaRPr lang="en-US" altLang="ja-JP" dirty="0"/>
          </a:p>
          <a:p>
            <a:pPr lvl="1"/>
            <a:r>
              <a:rPr lang="ja-JP" altLang="en-US" dirty="0"/>
              <a:t>より多くの</a:t>
            </a:r>
            <a:r>
              <a:rPr lang="en-US" altLang="ja-JP" dirty="0"/>
              <a:t>LED</a:t>
            </a:r>
            <a:r>
              <a:rPr lang="ja-JP" altLang="en-US" dirty="0"/>
              <a:t>送信機が検出可能な閾値曲線の導出が必要</a:t>
            </a:r>
            <a:endParaRPr lang="en-US" altLang="ja-JP" dirty="0"/>
          </a:p>
        </p:txBody>
      </p:sp>
      <p:grpSp>
        <p:nvGrpSpPr>
          <p:cNvPr id="3" name="グループ化 2">
            <a:extLst>
              <a:ext uri="{FF2B5EF4-FFF2-40B4-BE49-F238E27FC236}">
                <a16:creationId xmlns:a16="http://schemas.microsoft.com/office/drawing/2014/main" id="{3B93EA85-E67E-B81B-12A6-5EBBB3C904E9}"/>
              </a:ext>
            </a:extLst>
          </p:cNvPr>
          <p:cNvGrpSpPr>
            <a:grpSpLocks noChangeAspect="1"/>
          </p:cNvGrpSpPr>
          <p:nvPr/>
        </p:nvGrpSpPr>
        <p:grpSpPr>
          <a:xfrm>
            <a:off x="831703" y="2348731"/>
            <a:ext cx="3600000" cy="3600000"/>
            <a:chOff x="175928" y="3316937"/>
            <a:chExt cx="2880000" cy="2880000"/>
          </a:xfrm>
        </p:grpSpPr>
        <p:pic>
          <p:nvPicPr>
            <p:cNvPr id="16" name="図 15">
              <a:extLst>
                <a:ext uri="{FF2B5EF4-FFF2-40B4-BE49-F238E27FC236}">
                  <a16:creationId xmlns:a16="http://schemas.microsoft.com/office/drawing/2014/main" id="{76C20B25-B13B-7109-7E9C-29A93FE50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18" name="直線コネクタ 17">
              <a:extLst>
                <a:ext uri="{FF2B5EF4-FFF2-40B4-BE49-F238E27FC236}">
                  <a16:creationId xmlns:a16="http://schemas.microsoft.com/office/drawing/2014/main" id="{B2DDCD06-D3EE-511D-B9ED-7F98FEB90F4A}"/>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5EDF750-CBEA-337A-7EC6-06A7FB6F38F6}"/>
              </a:ext>
            </a:extLst>
          </p:cNvPr>
          <p:cNvSpPr txBox="1"/>
          <p:nvPr/>
        </p:nvSpPr>
        <p:spPr>
          <a:xfrm>
            <a:off x="3280314" y="5086017"/>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pic>
        <p:nvPicPr>
          <p:cNvPr id="21" name="図 20">
            <a:extLst>
              <a:ext uri="{FF2B5EF4-FFF2-40B4-BE49-F238E27FC236}">
                <a16:creationId xmlns:a16="http://schemas.microsoft.com/office/drawing/2014/main" id="{D066845C-EB58-4853-2A5F-7BC6FAAAB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517" y="2348731"/>
            <a:ext cx="3600000" cy="3600000"/>
          </a:xfrm>
          <a:prstGeom prst="rect">
            <a:avLst/>
          </a:prstGeom>
        </p:spPr>
      </p:pic>
      <p:cxnSp>
        <p:nvCxnSpPr>
          <p:cNvPr id="22" name="直線コネクタ 21">
            <a:extLst>
              <a:ext uri="{FF2B5EF4-FFF2-40B4-BE49-F238E27FC236}">
                <a16:creationId xmlns:a16="http://schemas.microsoft.com/office/drawing/2014/main" id="{235D70E7-0733-766B-491A-F88FF171244F}"/>
              </a:ext>
            </a:extLst>
          </p:cNvPr>
          <p:cNvCxnSpPr>
            <a:cxnSpLocks/>
          </p:cNvCxnSpPr>
          <p:nvPr/>
        </p:nvCxnSpPr>
        <p:spPr>
          <a:xfrm>
            <a:off x="5602815" y="3854202"/>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3BE5C7-9BB9-B521-0B4C-6137938F942F}"/>
              </a:ext>
            </a:extLst>
          </p:cNvPr>
          <p:cNvSpPr txBox="1"/>
          <p:nvPr/>
        </p:nvSpPr>
        <p:spPr>
          <a:xfrm>
            <a:off x="1325800" y="2164783"/>
            <a:ext cx="2598311" cy="461665"/>
          </a:xfrm>
          <a:prstGeom prst="rect">
            <a:avLst/>
          </a:prstGeom>
          <a:noFill/>
          <a:ln>
            <a:noFill/>
          </a:ln>
        </p:spPr>
        <p:txBody>
          <a:bodyPr wrap="square" rtlCol="0">
            <a:spAutoFit/>
          </a:bodyPr>
          <a:lstStyle/>
          <a:p>
            <a:pPr algn="ctr"/>
            <a:r>
              <a:rPr kumimoji="1" lang="ja-JP" altLang="en-US" sz="2400" b="1" dirty="0"/>
              <a:t>現在の閾値直線</a:t>
            </a:r>
          </a:p>
        </p:txBody>
      </p:sp>
      <p:sp>
        <p:nvSpPr>
          <p:cNvPr id="29" name="テキスト ボックス 28">
            <a:extLst>
              <a:ext uri="{FF2B5EF4-FFF2-40B4-BE49-F238E27FC236}">
                <a16:creationId xmlns:a16="http://schemas.microsoft.com/office/drawing/2014/main" id="{0D516E8C-E200-690B-2B6D-5BDCDBB4BEA5}"/>
              </a:ext>
            </a:extLst>
          </p:cNvPr>
          <p:cNvSpPr txBox="1"/>
          <p:nvPr/>
        </p:nvSpPr>
        <p:spPr>
          <a:xfrm>
            <a:off x="5650561" y="2164783"/>
            <a:ext cx="2598311" cy="461665"/>
          </a:xfrm>
          <a:prstGeom prst="rect">
            <a:avLst/>
          </a:prstGeom>
          <a:noFill/>
          <a:ln>
            <a:noFill/>
          </a:ln>
        </p:spPr>
        <p:txBody>
          <a:bodyPr wrap="square" rtlCol="0">
            <a:spAutoFit/>
          </a:bodyPr>
          <a:lstStyle/>
          <a:p>
            <a:pPr algn="ctr"/>
            <a:r>
              <a:rPr kumimoji="1" lang="ja-JP" altLang="en-US" sz="2400" b="1" dirty="0"/>
              <a:t>理想の閾値 </a:t>
            </a:r>
            <a:r>
              <a:rPr kumimoji="1" lang="en-US" altLang="ja-JP" sz="2400" dirty="0"/>
              <a:t>(</a:t>
            </a:r>
            <a:r>
              <a:rPr kumimoji="1" lang="ja-JP" altLang="en-US" sz="2400" dirty="0"/>
              <a:t>例</a:t>
            </a:r>
            <a:r>
              <a:rPr kumimoji="1" lang="en-US" altLang="ja-JP" sz="2400" dirty="0"/>
              <a:t>)</a:t>
            </a:r>
            <a:endParaRPr kumimoji="1" lang="ja-JP" altLang="en-US" sz="2400" dirty="0"/>
          </a:p>
        </p:txBody>
      </p:sp>
      <p:cxnSp>
        <p:nvCxnSpPr>
          <p:cNvPr id="31" name="直線コネクタ 30">
            <a:extLst>
              <a:ext uri="{FF2B5EF4-FFF2-40B4-BE49-F238E27FC236}">
                <a16:creationId xmlns:a16="http://schemas.microsoft.com/office/drawing/2014/main" id="{9F57A909-C1A3-D51B-BD63-AFE6AA635F4C}"/>
              </a:ext>
            </a:extLst>
          </p:cNvPr>
          <p:cNvCxnSpPr>
            <a:cxnSpLocks/>
          </p:cNvCxnSpPr>
          <p:nvPr/>
        </p:nvCxnSpPr>
        <p:spPr>
          <a:xfrm>
            <a:off x="6400800" y="4380423"/>
            <a:ext cx="174645" cy="70559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2B63A-131E-EDEE-332C-4EE85720DCE8}"/>
              </a:ext>
            </a:extLst>
          </p:cNvPr>
          <p:cNvCxnSpPr>
            <a:cxnSpLocks/>
          </p:cNvCxnSpPr>
          <p:nvPr/>
        </p:nvCxnSpPr>
        <p:spPr>
          <a:xfrm flipV="1">
            <a:off x="6575445" y="4929128"/>
            <a:ext cx="1049144" cy="15688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95C80BD-6727-6A6E-7A52-E5E39EFFBAA6}"/>
              </a:ext>
            </a:extLst>
          </p:cNvPr>
          <p:cNvCxnSpPr>
            <a:cxnSpLocks/>
          </p:cNvCxnSpPr>
          <p:nvPr/>
        </p:nvCxnSpPr>
        <p:spPr>
          <a:xfrm>
            <a:off x="7624589" y="4929128"/>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613576D7-DD50-D386-3F6D-AD53B09147E4}"/>
              </a:ext>
            </a:extLst>
          </p:cNvPr>
          <p:cNvSpPr/>
          <p:nvPr/>
        </p:nvSpPr>
        <p:spPr>
          <a:xfrm rot="1242420">
            <a:off x="1817567" y="4465751"/>
            <a:ext cx="1100474" cy="73382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線 7">
            <a:extLst>
              <a:ext uri="{FF2B5EF4-FFF2-40B4-BE49-F238E27FC236}">
                <a16:creationId xmlns:a16="http://schemas.microsoft.com/office/drawing/2014/main" id="{4AD05F3F-135C-FA8D-29C1-8441F041D9F1}"/>
              </a:ext>
            </a:extLst>
          </p:cNvPr>
          <p:cNvSpPr/>
          <p:nvPr/>
        </p:nvSpPr>
        <p:spPr>
          <a:xfrm>
            <a:off x="386075" y="5759825"/>
            <a:ext cx="1330254" cy="709210"/>
          </a:xfrm>
          <a:prstGeom prst="borderCallout1">
            <a:avLst>
              <a:gd name="adj1" fmla="val 479"/>
              <a:gd name="adj2" fmla="val 81972"/>
              <a:gd name="adj3" fmla="val -102350"/>
              <a:gd name="adj4" fmla="val 1204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見落とした</a:t>
            </a:r>
            <a:endParaRPr kumimoji="1" lang="en-US" altLang="ja-JP" dirty="0">
              <a:solidFill>
                <a:schemeClr val="tx1"/>
              </a:solidFill>
            </a:endParaRPr>
          </a:p>
          <a:p>
            <a:pPr algn="ctr"/>
            <a:r>
              <a:rPr kumimoji="1" lang="ja-JP" altLang="en-US" dirty="0">
                <a:solidFill>
                  <a:schemeClr val="tx1"/>
                </a:solidFill>
              </a:rPr>
              <a:t>送信機</a:t>
            </a:r>
          </a:p>
        </p:txBody>
      </p:sp>
    </p:spTree>
    <p:extLst>
      <p:ext uri="{BB962C8B-B14F-4D97-AF65-F5344CB8AC3E}">
        <p14:creationId xmlns:p14="http://schemas.microsoft.com/office/powerpoint/2010/main" val="1655672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提案手法による閾値の導出</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本研究では，</a:t>
            </a:r>
            <a:r>
              <a:rPr lang="en-US" altLang="ja-JP" dirty="0"/>
              <a:t>Cost-Sensitive Support Vector Machine</a:t>
            </a:r>
            <a:r>
              <a:rPr lang="ja-JP" altLang="en-US" dirty="0"/>
              <a:t> </a:t>
            </a:r>
            <a:r>
              <a:rPr lang="en-US" altLang="ja-JP" dirty="0"/>
              <a:t>(CS-SVM)</a:t>
            </a:r>
            <a:r>
              <a:rPr lang="ja-JP" altLang="en-US" dirty="0"/>
              <a:t>で学習した決定領域を閾値として用いる手法を提案する</a:t>
            </a:r>
            <a:endParaRPr lang="en-US" altLang="ja-JP" dirty="0"/>
          </a:p>
          <a:p>
            <a:endParaRPr lang="en-US" altLang="ja-JP" dirty="0"/>
          </a:p>
          <a:p>
            <a:r>
              <a:rPr lang="ja-JP" altLang="en-US" dirty="0"/>
              <a:t>モデル学習の流れは以下の通り</a:t>
            </a:r>
            <a:endParaRPr lang="en-US" altLang="ja-JP" dirty="0"/>
          </a:p>
          <a:p>
            <a:pPr marL="914400" lvl="1" indent="-457200">
              <a:buFont typeface="+mj-lt"/>
              <a:buAutoNum type="arabicPeriod"/>
            </a:pPr>
            <a:r>
              <a:rPr lang="ja-JP" altLang="en-US" dirty="0"/>
              <a:t>時空間勾配を特徴量としたラベル付きデータセットを作成</a:t>
            </a:r>
            <a:endParaRPr lang="en-US" altLang="ja-JP" dirty="0"/>
          </a:p>
          <a:p>
            <a:pPr marL="914400" lvl="1" indent="-457200">
              <a:buFont typeface="+mj-lt"/>
              <a:buAutoNum type="arabicPeriod"/>
            </a:pPr>
            <a:r>
              <a:rPr lang="ja-JP" altLang="en-US" dirty="0"/>
              <a:t>非送信機のデータに対し，アンダーサンプリング</a:t>
            </a:r>
            <a:endParaRPr lang="en-US" altLang="ja-JP" dirty="0"/>
          </a:p>
          <a:p>
            <a:pPr marL="914400" lvl="1" indent="-457200">
              <a:buFont typeface="+mj-lt"/>
              <a:buAutoNum type="arabicPeriod"/>
            </a:pPr>
            <a:r>
              <a:rPr lang="en-US" altLang="ja-JP" dirty="0"/>
              <a:t>RBF</a:t>
            </a:r>
            <a:r>
              <a:rPr lang="ja-JP" altLang="en-US" dirty="0"/>
              <a:t>及び</a:t>
            </a:r>
            <a:r>
              <a:rPr lang="en-US" altLang="ja-JP" dirty="0"/>
              <a:t>Poly</a:t>
            </a:r>
            <a:r>
              <a:rPr lang="ja-JP" altLang="en-US" dirty="0"/>
              <a:t>カーネル</a:t>
            </a:r>
            <a:r>
              <a:rPr lang="en-US" altLang="ja-JP" dirty="0"/>
              <a:t>CS-SVM</a:t>
            </a:r>
            <a:r>
              <a:rPr lang="ja-JP" altLang="en-US" dirty="0"/>
              <a:t>により判別曲線を学習</a:t>
            </a:r>
            <a:endParaRPr lang="en-US" altLang="ja-JP" dirty="0"/>
          </a:p>
        </p:txBody>
      </p:sp>
      <p:pic>
        <p:nvPicPr>
          <p:cNvPr id="10" name="図 9">
            <a:extLst>
              <a:ext uri="{FF2B5EF4-FFF2-40B4-BE49-F238E27FC236}">
                <a16:creationId xmlns:a16="http://schemas.microsoft.com/office/drawing/2014/main" id="{BE653554-FA9F-59B7-474B-9C16C330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0" y="3755020"/>
            <a:ext cx="2520000" cy="2546683"/>
          </a:xfrm>
          <a:prstGeom prst="rect">
            <a:avLst/>
          </a:prstGeom>
        </p:spPr>
      </p:pic>
      <p:pic>
        <p:nvPicPr>
          <p:cNvPr id="12" name="図 11">
            <a:extLst>
              <a:ext uri="{FF2B5EF4-FFF2-40B4-BE49-F238E27FC236}">
                <a16:creationId xmlns:a16="http://schemas.microsoft.com/office/drawing/2014/main" id="{60B221A2-0EFF-30DE-0A9D-42E12A1DD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604" y="3755020"/>
            <a:ext cx="2520000" cy="2546683"/>
          </a:xfrm>
          <a:prstGeom prst="rect">
            <a:avLst/>
          </a:prstGeom>
        </p:spPr>
      </p:pic>
      <p:pic>
        <p:nvPicPr>
          <p:cNvPr id="14" name="図 13">
            <a:extLst>
              <a:ext uri="{FF2B5EF4-FFF2-40B4-BE49-F238E27FC236}">
                <a16:creationId xmlns:a16="http://schemas.microsoft.com/office/drawing/2014/main" id="{3FF89245-FCC9-3B1D-28E3-DB2652B71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145" y="3755020"/>
            <a:ext cx="2520000" cy="2546683"/>
          </a:xfrm>
          <a:prstGeom prst="rect">
            <a:avLst/>
          </a:prstGeom>
        </p:spPr>
      </p:pic>
      <p:sp>
        <p:nvSpPr>
          <p:cNvPr id="18" name="矢印: 右 17">
            <a:extLst>
              <a:ext uri="{FF2B5EF4-FFF2-40B4-BE49-F238E27FC236}">
                <a16:creationId xmlns:a16="http://schemas.microsoft.com/office/drawing/2014/main" id="{CD9F1EE0-9865-FB70-D67F-E21D623DBF84}"/>
              </a:ext>
            </a:extLst>
          </p:cNvPr>
          <p:cNvSpPr/>
          <p:nvPr/>
        </p:nvSpPr>
        <p:spPr>
          <a:xfrm>
            <a:off x="2740196" y="4733086"/>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DC017244-08A0-9DBF-E189-46796CE6D991}"/>
              </a:ext>
            </a:extLst>
          </p:cNvPr>
          <p:cNvSpPr/>
          <p:nvPr/>
        </p:nvSpPr>
        <p:spPr>
          <a:xfrm>
            <a:off x="5768362" y="4733086"/>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048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F878FF-7566-1465-091E-D8AF8B684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69"/>
            <a:ext cx="3600000" cy="3638119"/>
          </a:xfrm>
          <a:prstGeom prst="rect">
            <a:avLst/>
          </a:prstGeom>
        </p:spPr>
      </p:pic>
      <p:pic>
        <p:nvPicPr>
          <p:cNvPr id="7" name="図 6">
            <a:extLst>
              <a:ext uri="{FF2B5EF4-FFF2-40B4-BE49-F238E27FC236}">
                <a16:creationId xmlns:a16="http://schemas.microsoft.com/office/drawing/2014/main" id="{5AED3210-EE5D-6B46-865D-E77EE1A4D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非送信機データのアンダーサンプリング</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非送信機データには，分布に大きな偏りがあるため，　　　このままでは学習結果にも偏りが生じる</a:t>
            </a:r>
            <a:endParaRPr lang="en-US" altLang="ja-JP" dirty="0"/>
          </a:p>
          <a:p>
            <a:pPr lvl="1"/>
            <a:r>
              <a:rPr lang="ja-JP" altLang="en-US" dirty="0"/>
              <a:t>アンダーサンプリングによる分布の均一化を行った</a:t>
            </a:r>
            <a:endParaRPr lang="en-US" altLang="ja-JP" dirty="0"/>
          </a:p>
        </p:txBody>
      </p:sp>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14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88884BC-DE6F-2792-48B1-78146EA92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70"/>
            <a:ext cx="3600000" cy="3638118"/>
          </a:xfrm>
          <a:prstGeom prst="rect">
            <a:avLst/>
          </a:prstGeom>
        </p:spPr>
      </p:pic>
      <p:pic>
        <p:nvPicPr>
          <p:cNvPr id="7" name="図 6">
            <a:extLst>
              <a:ext uri="{FF2B5EF4-FFF2-40B4-BE49-F238E27FC236}">
                <a16:creationId xmlns:a16="http://schemas.microsoft.com/office/drawing/2014/main" id="{5AED3210-EE5D-6B46-865D-E77EE1A4D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平均法によるクラスタリング</a:t>
                </a:r>
              </a:p>
            </p:txBody>
          </p:sp>
        </mc:Choice>
        <mc:Fallback xmlns="">
          <p:sp>
            <p:nvSpPr>
              <p:cNvPr id="2" name="タイトル 1">
                <a:extLst>
                  <a:ext uri="{FF2B5EF4-FFF2-40B4-BE49-F238E27FC236}">
                    <a16:creationId xmlns:a16="http://schemas.microsoft.com/office/drawing/2014/main" id="{06CD5130-73C8-4644-B487-3C06410225A5}"/>
                  </a:ext>
                </a:extLst>
              </p:cNvPr>
              <p:cNvSpPr>
                <a:spLocks noGrp="1" noRot="1" noChangeAspect="1" noMove="1" noResize="1" noEditPoints="1" noAdjustHandles="1" noChangeArrowheads="1" noChangeShapeType="1" noTextEdit="1"/>
              </p:cNvSpPr>
              <p:nvPr>
                <p:ph type="title"/>
              </p:nvPr>
            </p:nvSpPr>
            <p:spPr>
              <a:xfrm>
                <a:off x="254000" y="1"/>
                <a:ext cx="8261350" cy="681035"/>
              </a:xfrm>
              <a:blipFill>
                <a:blip r:embed="rId4"/>
                <a:stretch>
                  <a:fillRect t="-893" b="-98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14:m>
                  <m:oMath xmlns:m="http://schemas.openxmlformats.org/officeDocument/2006/math">
                    <m:r>
                      <a:rPr lang="en-US" altLang="ja-JP" b="0" i="1" smtClean="0">
                        <a:latin typeface="Cambria Math" panose="02040503050406030204" pitchFamily="18" charset="0"/>
                      </a:rPr>
                      <m:t>𝑘</m:t>
                    </m:r>
                  </m:oMath>
                </a14:m>
                <a:r>
                  <a:rPr lang="ja-JP" altLang="en-US" dirty="0"/>
                  <a:t>平均法</a:t>
                </a:r>
                <a:endParaRPr lang="en-US" altLang="ja-JP" dirty="0"/>
              </a:p>
              <a:p>
                <a:pPr lvl="1"/>
                <a:r>
                  <a:rPr lang="ja-JP" altLang="en-US" dirty="0"/>
                  <a:t>クラスタ分析手法の１つで，データを類似した特徴を持つ　　　　</a:t>
                </a:r>
                <a14:m>
                  <m:oMath xmlns:m="http://schemas.openxmlformats.org/officeDocument/2006/math">
                    <m:r>
                      <a:rPr lang="en-US" altLang="ja-JP" b="0" i="1" smtClean="0">
                        <a:latin typeface="Cambria Math" panose="02040503050406030204" pitchFamily="18" charset="0"/>
                      </a:rPr>
                      <m:t>𝑘</m:t>
                    </m:r>
                  </m:oMath>
                </a14:m>
                <a:r>
                  <a:rPr lang="ja-JP" altLang="en-US" dirty="0"/>
                  <a:t>個のクラスタに分割</a:t>
                </a:r>
                <a:endParaRPr lang="en-US" altLang="ja-JP" dirty="0"/>
              </a:p>
              <a:p>
                <a:pPr lvl="1"/>
                <a:r>
                  <a:rPr lang="ja-JP" altLang="en-US" dirty="0"/>
                  <a:t>今回はエルボー法からクラスタ数 </a:t>
                </a:r>
                <a14:m>
                  <m:oMath xmlns:m="http://schemas.openxmlformats.org/officeDocument/2006/math">
                    <m:r>
                      <a:rPr lang="en-US" altLang="ja-JP" b="0" i="1" smtClean="0">
                        <a:latin typeface="Cambria Math" panose="02040503050406030204" pitchFamily="18" charset="0"/>
                      </a:rPr>
                      <m:t>𝑘</m:t>
                    </m:r>
                    <m:r>
                      <a:rPr lang="en-US" altLang="ja-JP" b="0" i="0" smtClean="0">
                        <a:latin typeface="Cambria Math" panose="02040503050406030204" pitchFamily="18" charset="0"/>
                      </a:rPr>
                      <m:t>=</m:t>
                    </m:r>
                    <m:r>
                      <a:rPr lang="en-US" altLang="ja-JP" b="0" i="1" smtClean="0">
                        <a:latin typeface="Cambria Math" panose="02040503050406030204" pitchFamily="18" charset="0"/>
                      </a:rPr>
                      <m:t>3</m:t>
                    </m:r>
                  </m:oMath>
                </a14:m>
                <a:r>
                  <a:rPr lang="ja-JP" altLang="en-US" dirty="0"/>
                  <a:t> とした</a:t>
                </a:r>
                <a:endParaRPr lang="en-US" altLang="ja-JP" dirty="0"/>
              </a:p>
              <a:p>
                <a:pPr lvl="1"/>
                <a:endParaRPr lang="en-US" altLang="ja-JP" dirty="0"/>
              </a:p>
              <a:p>
                <a:pPr lvl="1"/>
                <a:r>
                  <a:rPr lang="ja-JP" altLang="en-US" dirty="0"/>
                  <a:t>各クラスタのデータ数は，</a:t>
                </a:r>
                <a:r>
                  <a:rPr lang="ja-JP" altLang="en-US" b="1" dirty="0">
                    <a:solidFill>
                      <a:srgbClr val="CC3399"/>
                    </a:solidFill>
                  </a:rPr>
                  <a:t>赤</a:t>
                </a:r>
                <a:r>
                  <a:rPr lang="ja-JP" altLang="en-US" dirty="0"/>
                  <a:t>：</a:t>
                </a:r>
                <a:r>
                  <a:rPr lang="en-US" altLang="ja-JP" dirty="0"/>
                  <a:t>117</a:t>
                </a:r>
                <a:r>
                  <a:rPr lang="ja-JP" altLang="en-US" dirty="0"/>
                  <a:t>，</a:t>
                </a:r>
                <a:r>
                  <a:rPr lang="ja-JP" altLang="en-US" b="1" dirty="0">
                    <a:solidFill>
                      <a:schemeClr val="accent1"/>
                    </a:solidFill>
                  </a:rPr>
                  <a:t>青</a:t>
                </a:r>
                <a:r>
                  <a:rPr lang="ja-JP" altLang="en-US" dirty="0"/>
                  <a:t>：</a:t>
                </a:r>
                <a:r>
                  <a:rPr lang="en-US" altLang="ja-JP" dirty="0"/>
                  <a:t>5489</a:t>
                </a:r>
                <a:r>
                  <a:rPr lang="ja-JP" altLang="en-US" dirty="0"/>
                  <a:t>，</a:t>
                </a:r>
                <a:r>
                  <a:rPr lang="ja-JP" altLang="en-US" b="1" dirty="0">
                    <a:solidFill>
                      <a:schemeClr val="accent6"/>
                    </a:solidFill>
                  </a:rPr>
                  <a:t>緑</a:t>
                </a:r>
                <a:r>
                  <a:rPr lang="ja-JP" altLang="en-US" dirty="0"/>
                  <a:t>：</a:t>
                </a:r>
                <a:r>
                  <a:rPr lang="en-US" altLang="ja-JP" dirty="0"/>
                  <a:t>442</a:t>
                </a:r>
                <a:r>
                  <a:rPr lang="ja-JP" altLang="en-US" dirty="0"/>
                  <a:t>であり，　　非常に大きな偏りがあることがわかる</a:t>
                </a:r>
                <a:endParaRPr lang="en-US" altLang="ja-JP" dirty="0"/>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5"/>
                <a:stretch>
                  <a:fillRect l="-706" t="-1476"/>
                </a:stretch>
              </a:blipFill>
            </p:spPr>
            <p:txBody>
              <a:bodyPr/>
              <a:lstStyle/>
              <a:p>
                <a:r>
                  <a:rPr lang="ja-JP" altLang="en-US">
                    <a:noFill/>
                  </a:rPr>
                  <a:t> </a:t>
                </a:r>
              </a:p>
            </p:txBody>
          </p:sp>
        </mc:Fallback>
      </mc:AlternateContent>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065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30DACA7-53C6-EE0C-506B-E33D01B11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70"/>
            <a:ext cx="3600000" cy="3638118"/>
          </a:xfrm>
          <a:prstGeom prst="rect">
            <a:avLst/>
          </a:prstGeom>
        </p:spPr>
      </p:pic>
      <p:pic>
        <p:nvPicPr>
          <p:cNvPr id="6" name="図 5">
            <a:extLst>
              <a:ext uri="{FF2B5EF4-FFF2-40B4-BE49-F238E27FC236}">
                <a16:creationId xmlns:a16="http://schemas.microsoft.com/office/drawing/2014/main" id="{488884BC-DE6F-2792-48B1-78146EA92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14:m>
                  <m:oMath xmlns:m="http://schemas.openxmlformats.org/officeDocument/2006/math">
                    <m:r>
                      <a:rPr lang="en-US" altLang="ja-JP" b="0" i="1" smtClean="0">
                        <a:latin typeface="Cambria Math" panose="02040503050406030204" pitchFamily="18" charset="0"/>
                      </a:rPr>
                      <m:t>𝑘</m:t>
                    </m:r>
                  </m:oMath>
                </a14:m>
                <a:r>
                  <a:rPr lang="ja-JP" altLang="en-US" dirty="0"/>
                  <a:t>平均法アンダーサンプリング</a:t>
                </a:r>
                <a:endParaRPr lang="en-US" altLang="ja-JP" dirty="0"/>
              </a:p>
              <a:p>
                <a:pPr lvl="1"/>
                <a:r>
                  <a:rPr lang="en-US" altLang="ja-JP" b="0" dirty="0"/>
                  <a:t>3</a:t>
                </a:r>
                <a:r>
                  <a:rPr lang="ja-JP" altLang="en-US" b="0" dirty="0"/>
                  <a:t>つのクラスタに分割した後，各クラスタのデータ数が近しい値に　なるようにランダムサンプリング</a:t>
                </a:r>
                <a:endParaRPr lang="en-US" altLang="ja-JP" dirty="0"/>
              </a:p>
              <a:p>
                <a:pPr lvl="1"/>
                <a:r>
                  <a:rPr lang="ja-JP" altLang="en-US" dirty="0"/>
                  <a:t>ランダムサンプリングによる偏りを防ぐため，各クラスタ内で　　再度</a:t>
                </a:r>
                <a14:m>
                  <m:oMath xmlns:m="http://schemas.openxmlformats.org/officeDocument/2006/math">
                    <m:r>
                      <a:rPr lang="en-US" altLang="ja-JP" b="0" i="1" smtClean="0">
                        <a:latin typeface="Cambria Math" panose="02040503050406030204" pitchFamily="18" charset="0"/>
                      </a:rPr>
                      <m:t>𝑘</m:t>
                    </m:r>
                  </m:oMath>
                </a14:m>
                <a:r>
                  <a:rPr lang="ja-JP" altLang="en-US" dirty="0"/>
                  <a:t>平均法によるクラスタリングした後にランダムサンプリング</a:t>
                </a:r>
                <a:endParaRPr lang="en-US" altLang="ja-JP" dirty="0"/>
              </a:p>
              <a:p>
                <a:pPr marL="457200" lvl="1" indent="0">
                  <a:buNone/>
                </a:pPr>
                <a:endParaRPr lang="en-US" altLang="ja-JP" dirty="0"/>
              </a:p>
              <a:p>
                <a:pPr marL="457200" lvl="1" indent="0">
                  <a:buNone/>
                </a:pPr>
                <a:r>
                  <a:rPr lang="ja-JP" altLang="en-US" dirty="0"/>
                  <a:t>データ数は以下の通り，</a:t>
                </a:r>
                <a:r>
                  <a:rPr lang="ja-JP" altLang="en-US" b="1" dirty="0">
                    <a:solidFill>
                      <a:srgbClr val="CC3399"/>
                    </a:solidFill>
                  </a:rPr>
                  <a:t>赤</a:t>
                </a:r>
                <a:r>
                  <a:rPr lang="ja-JP" altLang="en-US" dirty="0"/>
                  <a:t>：</a:t>
                </a:r>
                <a:r>
                  <a:rPr lang="en-US" altLang="ja-JP" dirty="0"/>
                  <a:t>117</a:t>
                </a:r>
                <a:r>
                  <a:rPr lang="ja-JP" altLang="en-US" dirty="0"/>
                  <a:t>→</a:t>
                </a:r>
                <a:r>
                  <a:rPr lang="en-US" altLang="ja-JP" dirty="0"/>
                  <a:t>117</a:t>
                </a:r>
                <a:r>
                  <a:rPr lang="ja-JP" altLang="en-US" dirty="0"/>
                  <a:t>，</a:t>
                </a:r>
                <a:r>
                  <a:rPr lang="ja-JP" altLang="en-US" b="1" dirty="0">
                    <a:solidFill>
                      <a:schemeClr val="accent1"/>
                    </a:solidFill>
                  </a:rPr>
                  <a:t>青</a:t>
                </a:r>
                <a:r>
                  <a:rPr lang="ja-JP" altLang="en-US" dirty="0"/>
                  <a:t>：</a:t>
                </a:r>
                <a:r>
                  <a:rPr lang="en-US" altLang="ja-JP" dirty="0"/>
                  <a:t>5489</a:t>
                </a:r>
                <a:r>
                  <a:rPr lang="ja-JP" altLang="en-US" dirty="0"/>
                  <a:t>→</a:t>
                </a:r>
                <a:r>
                  <a:rPr lang="en-US" altLang="ja-JP" dirty="0"/>
                  <a:t>116</a:t>
                </a:r>
                <a:r>
                  <a:rPr lang="ja-JP" altLang="en-US" dirty="0"/>
                  <a:t>，</a:t>
                </a:r>
                <a:r>
                  <a:rPr lang="ja-JP" altLang="en-US" b="1" dirty="0">
                    <a:solidFill>
                      <a:schemeClr val="accent6"/>
                    </a:solidFill>
                  </a:rPr>
                  <a:t>緑</a:t>
                </a:r>
                <a:r>
                  <a:rPr lang="ja-JP" altLang="en-US" dirty="0"/>
                  <a:t>：</a:t>
                </a:r>
                <a:r>
                  <a:rPr lang="en-US" altLang="ja-JP" dirty="0"/>
                  <a:t>442</a:t>
                </a:r>
                <a:r>
                  <a:rPr lang="ja-JP" altLang="en-US" dirty="0"/>
                  <a:t>→</a:t>
                </a:r>
                <a:r>
                  <a:rPr lang="en-US" altLang="ja-JP" dirty="0"/>
                  <a:t>95</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4"/>
                <a:stretch>
                  <a:fillRect l="-706" t="-1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平均法</a:t>
                </a:r>
                <a:r>
                  <a:rPr lang="ja-JP" altLang="en-US" dirty="0"/>
                  <a:t>アンダーサンプリング</a:t>
                </a:r>
                <a:endParaRPr kumimoji="1" lang="ja-JP" altLang="en-US" dirty="0"/>
              </a:p>
            </p:txBody>
          </p:sp>
        </mc:Choice>
        <mc:Fallback xmlns="">
          <p:sp>
            <p:nvSpPr>
              <p:cNvPr id="2" name="タイトル 1">
                <a:extLst>
                  <a:ext uri="{FF2B5EF4-FFF2-40B4-BE49-F238E27FC236}">
                    <a16:creationId xmlns:a16="http://schemas.microsoft.com/office/drawing/2014/main" id="{06CD5130-73C8-4644-B487-3C06410225A5}"/>
                  </a:ext>
                </a:extLst>
              </p:cNvPr>
              <p:cNvSpPr>
                <a:spLocks noGrp="1" noRot="1" noChangeAspect="1" noMove="1" noResize="1" noEditPoints="1" noAdjustHandles="1" noChangeArrowheads="1" noChangeShapeType="1" noTextEdit="1"/>
              </p:cNvSpPr>
              <p:nvPr>
                <p:ph type="title"/>
              </p:nvPr>
            </p:nvSpPr>
            <p:spPr>
              <a:xfrm>
                <a:off x="254000" y="1"/>
                <a:ext cx="8261350" cy="681035"/>
              </a:xfrm>
              <a:blipFill>
                <a:blip r:embed="rId5"/>
                <a:stretch>
                  <a:fillRect t="-893" b="-98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8823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26416" cy="5810924"/>
          </a:xfrm>
        </p:spPr>
        <p:txBody>
          <a:bodyPr>
            <a:normAutofit/>
          </a:bodyPr>
          <a:lstStyle/>
          <a:p>
            <a:r>
              <a:rPr lang="en-US" altLang="ja-JP" dirty="0"/>
              <a:t>Support Vector Machine (SVM)</a:t>
            </a:r>
          </a:p>
          <a:p>
            <a:pPr lvl="1"/>
            <a:r>
              <a:rPr lang="ja-JP" altLang="en-US" dirty="0"/>
              <a:t>教師あり学習で分類に用いられる</a:t>
            </a:r>
            <a:endParaRPr lang="en-US" altLang="ja-JP" dirty="0"/>
          </a:p>
          <a:p>
            <a:pPr lvl="1"/>
            <a:r>
              <a:rPr lang="ja-JP" altLang="en-US" dirty="0"/>
              <a:t>境界とデータとの距離であるマージンが　　　　　　　　　　　　　最大となる境界線を導出</a:t>
            </a:r>
            <a:endParaRPr lang="en-US" altLang="ja-JP" dirty="0"/>
          </a:p>
          <a:p>
            <a:pPr marL="0" indent="0">
              <a:buNone/>
            </a:pPr>
            <a:endParaRPr lang="en-US" altLang="ja-JP" dirty="0"/>
          </a:p>
          <a:p>
            <a:r>
              <a:rPr lang="en-US" altLang="ja-JP" dirty="0"/>
              <a:t>Cost-Sensitive Support Vector Machine (CS-SVM)</a:t>
            </a:r>
          </a:p>
          <a:p>
            <a:pPr lvl="1"/>
            <a:r>
              <a:rPr lang="en-US" altLang="ja-JP" dirty="0"/>
              <a:t>SVM</a:t>
            </a:r>
            <a:r>
              <a:rPr lang="ja-JP" altLang="en-US" dirty="0"/>
              <a:t>の中で，誤判別のリスク</a:t>
            </a:r>
            <a:r>
              <a:rPr lang="en-US" altLang="ja-JP" dirty="0"/>
              <a:t>(</a:t>
            </a:r>
            <a:r>
              <a:rPr lang="ja-JP" altLang="en-US" dirty="0"/>
              <a:t>許容量</a:t>
            </a:r>
            <a:r>
              <a:rPr lang="en-US" altLang="ja-JP" dirty="0"/>
              <a:t>)</a:t>
            </a:r>
            <a:r>
              <a:rPr lang="ja-JP" altLang="en-US" dirty="0"/>
              <a:t>を別々に設定できる</a:t>
            </a:r>
            <a:endParaRPr lang="en-US" altLang="ja-JP" dirty="0"/>
          </a:p>
          <a:p>
            <a:pPr lvl="1"/>
            <a:r>
              <a:rPr lang="ja-JP" altLang="en-US" dirty="0"/>
              <a:t>本研究では，背景を送信機と誤検出してしまうと送信機の捕捉ができなくなる．一方，送信機を背景と誤検出しても送信機の捕捉は可能．この誤検出リスクの大小を考慮した</a:t>
            </a:r>
            <a:r>
              <a:rPr lang="en-US" altLang="ja-JP" dirty="0"/>
              <a:t>CSSVM</a:t>
            </a:r>
            <a:r>
              <a:rPr lang="ja-JP" altLang="en-US" dirty="0"/>
              <a:t>を用いる．</a:t>
            </a:r>
            <a:endParaRPr lang="en-US" altLang="ja-JP" dirty="0"/>
          </a:p>
          <a:p>
            <a:pPr lvl="1"/>
            <a:endParaRPr lang="en-US" altLang="ja-JP" dirty="0"/>
          </a:p>
          <a:p>
            <a:r>
              <a:rPr lang="ja-JP" altLang="en-US" dirty="0"/>
              <a:t>本研究では</a:t>
            </a:r>
            <a:r>
              <a:rPr lang="en-US" altLang="ja-JP" dirty="0"/>
              <a:t>CSSVM</a:t>
            </a:r>
            <a:r>
              <a:rPr lang="ja-JP" altLang="en-US" dirty="0"/>
              <a:t>を用いた</a:t>
            </a:r>
            <a:endParaRPr lang="en-US" altLang="ja-JP" dirty="0"/>
          </a:p>
          <a:p>
            <a:pPr lvl="1"/>
            <a:r>
              <a:rPr lang="ja-JP" altLang="en-US" dirty="0"/>
              <a:t>背景を送信機と誤検出するリスクを大きく</a:t>
            </a:r>
            <a:r>
              <a:rPr lang="en-US" altLang="ja-JP" dirty="0"/>
              <a:t>(</a:t>
            </a:r>
            <a:r>
              <a:rPr lang="ja-JP" altLang="en-US" dirty="0"/>
              <a:t>許容しない</a:t>
            </a:r>
            <a:r>
              <a:rPr lang="en-US" altLang="ja-JP" dirty="0"/>
              <a:t>)</a:t>
            </a:r>
            <a:r>
              <a:rPr lang="ja-JP" altLang="en-US" dirty="0"/>
              <a:t>し，　　　　送信機を背景と誤検出するリスクを小さく</a:t>
            </a:r>
            <a:r>
              <a:rPr lang="en-US" altLang="ja-JP" dirty="0"/>
              <a:t>(</a:t>
            </a:r>
            <a:r>
              <a:rPr lang="ja-JP" altLang="en-US" dirty="0"/>
              <a:t>許容する</a:t>
            </a:r>
            <a:r>
              <a:rPr lang="en-US" altLang="ja-JP" dirty="0"/>
              <a:t>)</a:t>
            </a:r>
            <a:r>
              <a:rPr lang="ja-JP" altLang="en-US" dirty="0"/>
              <a:t>した</a:t>
            </a:r>
            <a:endParaRPr lang="en-US" altLang="ja-JP" dirty="0"/>
          </a:p>
          <a:p>
            <a:pPr lvl="1"/>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Cost-Sensitive Support Vector Machine </a:t>
            </a:r>
            <a:r>
              <a:rPr lang="en-US" altLang="ja-JP" dirty="0"/>
              <a:t>(</a:t>
            </a:r>
            <a:r>
              <a:rPr kumimoji="1" lang="en-US" altLang="ja-JP" dirty="0"/>
              <a:t>CS-SVM)</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sp>
        <p:nvSpPr>
          <p:cNvPr id="3" name="楕円 2">
            <a:extLst>
              <a:ext uri="{FF2B5EF4-FFF2-40B4-BE49-F238E27FC236}">
                <a16:creationId xmlns:a16="http://schemas.microsoft.com/office/drawing/2014/main" id="{3B51F192-853E-F078-76C0-EBD367A3EA37}"/>
              </a:ext>
            </a:extLst>
          </p:cNvPr>
          <p:cNvSpPr/>
          <p:nvPr/>
        </p:nvSpPr>
        <p:spPr>
          <a:xfrm>
            <a:off x="6638945" y="2265820"/>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A5D8A56-9978-9AB6-3659-E16AAAD65B24}"/>
              </a:ext>
            </a:extLst>
          </p:cNvPr>
          <p:cNvSpPr/>
          <p:nvPr/>
        </p:nvSpPr>
        <p:spPr>
          <a:xfrm>
            <a:off x="6523270" y="1407250"/>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BA2DD7E-1F0F-3145-3319-B7297CD8CD07}"/>
              </a:ext>
            </a:extLst>
          </p:cNvPr>
          <p:cNvSpPr/>
          <p:nvPr/>
        </p:nvSpPr>
        <p:spPr>
          <a:xfrm>
            <a:off x="7137400" y="1673152"/>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BBBDF81-997F-A0E3-1DF6-EE6C96489AE8}"/>
              </a:ext>
            </a:extLst>
          </p:cNvPr>
          <p:cNvSpPr/>
          <p:nvPr/>
        </p:nvSpPr>
        <p:spPr>
          <a:xfrm>
            <a:off x="7109175" y="866358"/>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86FE1769-BF08-BDC3-C879-62AAAAEEA273}"/>
              </a:ext>
            </a:extLst>
          </p:cNvPr>
          <p:cNvSpPr/>
          <p:nvPr/>
        </p:nvSpPr>
        <p:spPr>
          <a:xfrm>
            <a:off x="7875414" y="1756316"/>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C4F228C8-B9D6-944A-99EC-198E0BCEEAD2}"/>
              </a:ext>
            </a:extLst>
          </p:cNvPr>
          <p:cNvSpPr/>
          <p:nvPr/>
        </p:nvSpPr>
        <p:spPr>
          <a:xfrm>
            <a:off x="8006368" y="1120358"/>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C613B951-7AEF-4D0D-E279-A5E23A78E392}"/>
              </a:ext>
            </a:extLst>
          </p:cNvPr>
          <p:cNvSpPr/>
          <p:nvPr/>
        </p:nvSpPr>
        <p:spPr>
          <a:xfrm>
            <a:off x="8492615" y="1756316"/>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11CDBFE2-D08C-69D2-F5D7-40B486C609D7}"/>
              </a:ext>
            </a:extLst>
          </p:cNvPr>
          <p:cNvSpPr/>
          <p:nvPr/>
        </p:nvSpPr>
        <p:spPr>
          <a:xfrm>
            <a:off x="7916035" y="2470948"/>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AFB2035A-22F8-1407-3B5A-8038360B6CE6}"/>
              </a:ext>
            </a:extLst>
          </p:cNvPr>
          <p:cNvCxnSpPr>
            <a:cxnSpLocks/>
          </p:cNvCxnSpPr>
          <p:nvPr/>
        </p:nvCxnSpPr>
        <p:spPr>
          <a:xfrm flipH="1">
            <a:off x="7497027" y="866358"/>
            <a:ext cx="378387" cy="185859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5327A551-6B59-7590-29B7-515771715147}"/>
              </a:ext>
            </a:extLst>
          </p:cNvPr>
          <p:cNvCxnSpPr>
            <a:cxnSpLocks/>
          </p:cNvCxnSpPr>
          <p:nvPr/>
        </p:nvCxnSpPr>
        <p:spPr>
          <a:xfrm>
            <a:off x="7438463" y="735926"/>
            <a:ext cx="378387" cy="2035592"/>
          </a:xfrm>
          <a:prstGeom prst="line">
            <a:avLst/>
          </a:prstGeom>
          <a:ln w="28575">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788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送信機は</a:t>
            </a:r>
            <a:r>
              <a:rPr kumimoji="1" lang="en-US" altLang="ja-JP" dirty="0"/>
              <a:t>LED</a:t>
            </a:r>
            <a:r>
              <a:rPr kumimoji="1" lang="ja-JP" altLang="en-US" dirty="0"/>
              <a:t>アレイ，受信機は高速度カメラ</a:t>
            </a:r>
            <a:endParaRPr lang="en-US" altLang="ja-JP" dirty="0"/>
          </a:p>
          <a:p>
            <a:r>
              <a:rPr kumimoji="1" lang="ja-JP" altLang="en-US" dirty="0"/>
              <a:t>送信データは</a:t>
            </a:r>
            <a:r>
              <a:rPr kumimoji="1" lang="en-US" altLang="ja-JP" dirty="0"/>
              <a:t>OOK</a:t>
            </a:r>
            <a:r>
              <a:rPr lang="ja-JP" altLang="en-US" dirty="0"/>
              <a:t>変調</a:t>
            </a:r>
            <a:endParaRPr lang="en-US" altLang="ja-JP" dirty="0"/>
          </a:p>
          <a:p>
            <a:r>
              <a:rPr lang="ja-JP" altLang="en-US" dirty="0"/>
              <a:t>実験を２回行い，１回目のデータをトレイン　　　　　　データに，２回目のデータをテストデータに　　　　　　　用いた</a:t>
            </a:r>
            <a:endParaRPr lang="en-US" altLang="ja-JP" dirty="0"/>
          </a:p>
          <a:p>
            <a:r>
              <a:rPr lang="ja-JP" altLang="en-US" dirty="0"/>
              <a:t>送信機と背景のラベル付けは目視で行った</a:t>
            </a: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graphicFrame>
        <p:nvGraphicFramePr>
          <p:cNvPr id="18" name="表 5">
            <a:extLst>
              <a:ext uri="{FF2B5EF4-FFF2-40B4-BE49-F238E27FC236}">
                <a16:creationId xmlns:a16="http://schemas.microsoft.com/office/drawing/2014/main" id="{82EB4EFF-2886-F4BC-03E1-46EA41F6D32B}"/>
              </a:ext>
            </a:extLst>
          </p:cNvPr>
          <p:cNvGraphicFramePr>
            <a:graphicFrameLocks noGrp="1"/>
          </p:cNvGraphicFramePr>
          <p:nvPr>
            <p:extLst>
              <p:ext uri="{D42A27DB-BD31-4B8C-83A1-F6EECF244321}">
                <p14:modId xmlns:p14="http://schemas.microsoft.com/office/powerpoint/2010/main" val="3717012443"/>
              </p:ext>
            </p:extLst>
          </p:nvPr>
        </p:nvGraphicFramePr>
        <p:xfrm>
          <a:off x="737417" y="3859811"/>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9" name="テキスト ボックス 18">
            <a:extLst>
              <a:ext uri="{FF2B5EF4-FFF2-40B4-BE49-F238E27FC236}">
                <a16:creationId xmlns:a16="http://schemas.microsoft.com/office/drawing/2014/main" id="{A8E4C78E-A931-43A5-7EBF-9E779FB651B2}"/>
              </a:ext>
            </a:extLst>
          </p:cNvPr>
          <p:cNvSpPr txBox="1"/>
          <p:nvPr/>
        </p:nvSpPr>
        <p:spPr>
          <a:xfrm>
            <a:off x="774233" y="3534016"/>
            <a:ext cx="2650612" cy="307777"/>
          </a:xfrm>
          <a:prstGeom prst="rect">
            <a:avLst/>
          </a:prstGeom>
          <a:noFill/>
        </p:spPr>
        <p:txBody>
          <a:bodyPr wrap="square" rtlCol="0">
            <a:spAutoFit/>
          </a:bodyPr>
          <a:lstStyle/>
          <a:p>
            <a:pPr algn="ctr"/>
            <a:r>
              <a:rPr kumimoji="1" lang="ja-JP" altLang="en-US" sz="1400" b="1" dirty="0"/>
              <a:t>実験諸元</a:t>
            </a:r>
          </a:p>
        </p:txBody>
      </p:sp>
      <p:pic>
        <p:nvPicPr>
          <p:cNvPr id="22" name="図 21">
            <a:extLst>
              <a:ext uri="{FF2B5EF4-FFF2-40B4-BE49-F238E27FC236}">
                <a16:creationId xmlns:a16="http://schemas.microsoft.com/office/drawing/2014/main" id="{F473D69E-03DA-1E54-6577-69A6121055C2}"/>
              </a:ext>
            </a:extLst>
          </p:cNvPr>
          <p:cNvPicPr>
            <a:picLocks noChangeAspect="1"/>
          </p:cNvPicPr>
          <p:nvPr/>
        </p:nvPicPr>
        <p:blipFill rotWithShape="1">
          <a:blip r:embed="rId2">
            <a:extLst>
              <a:ext uri="{28A0092B-C50C-407E-A947-70E740481C1C}">
                <a14:useLocalDpi xmlns:a14="http://schemas.microsoft.com/office/drawing/2010/main" val="0"/>
              </a:ext>
            </a:extLst>
          </a:blip>
          <a:srcRect l="604" t="77" r="1017" b="37"/>
          <a:stretch/>
        </p:blipFill>
        <p:spPr>
          <a:xfrm>
            <a:off x="6905208" y="828642"/>
            <a:ext cx="1980000" cy="2010377"/>
          </a:xfrm>
          <a:prstGeom prst="rect">
            <a:avLst/>
          </a:prstGeom>
        </p:spPr>
      </p:pic>
      <p:pic>
        <p:nvPicPr>
          <p:cNvPr id="24" name="図 23">
            <a:extLst>
              <a:ext uri="{FF2B5EF4-FFF2-40B4-BE49-F238E27FC236}">
                <a16:creationId xmlns:a16="http://schemas.microsoft.com/office/drawing/2014/main" id="{C7B5F890-0F96-FAFC-8EA2-73E1FEBB73B2}"/>
              </a:ext>
            </a:extLst>
          </p:cNvPr>
          <p:cNvPicPr>
            <a:picLocks noChangeAspect="1"/>
          </p:cNvPicPr>
          <p:nvPr/>
        </p:nvPicPr>
        <p:blipFill rotWithShape="1">
          <a:blip r:embed="rId3">
            <a:extLst>
              <a:ext uri="{28A0092B-C50C-407E-A947-70E740481C1C}">
                <a14:useLocalDpi xmlns:a14="http://schemas.microsoft.com/office/drawing/2010/main" val="0"/>
              </a:ext>
            </a:extLst>
          </a:blip>
          <a:srcRect t="21481"/>
          <a:stretch/>
        </p:blipFill>
        <p:spPr>
          <a:xfrm>
            <a:off x="4404061" y="4010058"/>
            <a:ext cx="3428226" cy="2019300"/>
          </a:xfrm>
          <a:prstGeom prst="rect">
            <a:avLst/>
          </a:prstGeom>
          <a:ln>
            <a:solidFill>
              <a:schemeClr val="tx1"/>
            </a:solidFill>
          </a:ln>
        </p:spPr>
      </p:pic>
      <p:sp>
        <p:nvSpPr>
          <p:cNvPr id="26" name="正方形/長方形 25">
            <a:extLst>
              <a:ext uri="{FF2B5EF4-FFF2-40B4-BE49-F238E27FC236}">
                <a16:creationId xmlns:a16="http://schemas.microsoft.com/office/drawing/2014/main" id="{DD84581B-1FA9-B137-7F17-43CAD1882421}"/>
              </a:ext>
            </a:extLst>
          </p:cNvPr>
          <p:cNvSpPr/>
          <p:nvPr/>
        </p:nvSpPr>
        <p:spPr>
          <a:xfrm>
            <a:off x="5957461" y="453933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C83479E2-DCD6-7EA7-D9DA-4DC95D481852}"/>
              </a:ext>
            </a:extLst>
          </p:cNvPr>
          <p:cNvCxnSpPr>
            <a:cxnSpLocks/>
            <a:stCxn id="26" idx="3"/>
          </p:cNvCxnSpPr>
          <p:nvPr/>
        </p:nvCxnSpPr>
        <p:spPr>
          <a:xfrm>
            <a:off x="6226213" y="468492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1C55102A-F5EE-95ED-EDF4-704784265FEB}"/>
              </a:ext>
            </a:extLst>
          </p:cNvPr>
          <p:cNvSpPr/>
          <p:nvPr/>
        </p:nvSpPr>
        <p:spPr>
          <a:xfrm>
            <a:off x="5842016" y="478715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7DB94265-1EA3-68FB-6849-BD2745AF19F0}"/>
              </a:ext>
            </a:extLst>
          </p:cNvPr>
          <p:cNvCxnSpPr>
            <a:cxnSpLocks/>
            <a:stCxn id="28" idx="1"/>
          </p:cNvCxnSpPr>
          <p:nvPr/>
        </p:nvCxnSpPr>
        <p:spPr>
          <a:xfrm flipH="1">
            <a:off x="5542760" y="492434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BA17D34-C002-9BB3-100A-364F1285E281}"/>
              </a:ext>
            </a:extLst>
          </p:cNvPr>
          <p:cNvSpPr txBox="1"/>
          <p:nvPr/>
        </p:nvSpPr>
        <p:spPr>
          <a:xfrm>
            <a:off x="4775794" y="509171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31" name="テキスト ボックス 30">
            <a:extLst>
              <a:ext uri="{FF2B5EF4-FFF2-40B4-BE49-F238E27FC236}">
                <a16:creationId xmlns:a16="http://schemas.microsoft.com/office/drawing/2014/main" id="{D799D292-DCA4-8D9D-F9F2-6B3DA4B1E6E3}"/>
              </a:ext>
            </a:extLst>
          </p:cNvPr>
          <p:cNvSpPr txBox="1"/>
          <p:nvPr/>
        </p:nvSpPr>
        <p:spPr>
          <a:xfrm>
            <a:off x="6499197" y="509171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spTree>
    <p:extLst>
      <p:ext uri="{BB962C8B-B14F-4D97-AF65-F5344CB8AC3E}">
        <p14:creationId xmlns:p14="http://schemas.microsoft.com/office/powerpoint/2010/main" val="84475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トレインデータ</a:t>
            </a:r>
            <a:endParaRPr kumimoji="1" lang="en-US" altLang="ja-JP" dirty="0"/>
          </a:p>
          <a:p>
            <a:pPr lvl="1"/>
            <a:r>
              <a:rPr kumimoji="1" lang="ja-JP" altLang="en-US" dirty="0"/>
              <a:t>背景データ：</a:t>
            </a:r>
            <a:r>
              <a:rPr kumimoji="1" lang="en-US" altLang="ja-JP" dirty="0"/>
              <a:t>k</a:t>
            </a:r>
            <a:r>
              <a:rPr kumimoji="1" lang="ja-JP" altLang="en-US" dirty="0"/>
              <a:t>平均法によるアンダーサンプリングを行った　　　　　　　データ数は</a:t>
            </a:r>
            <a:r>
              <a:rPr kumimoji="1" lang="en-US" altLang="ja-JP" dirty="0"/>
              <a:t>328</a:t>
            </a:r>
          </a:p>
          <a:p>
            <a:pPr lvl="1"/>
            <a:r>
              <a:rPr kumimoji="1" lang="ja-JP" altLang="en-US" dirty="0"/>
              <a:t>送信機データ：</a:t>
            </a:r>
            <a:r>
              <a:rPr kumimoji="1" lang="en-US" altLang="ja-JP" dirty="0"/>
              <a:t>256</a:t>
            </a:r>
            <a:r>
              <a:rPr kumimoji="1" lang="ja-JP" altLang="en-US" dirty="0"/>
              <a:t>個の</a:t>
            </a:r>
            <a:r>
              <a:rPr kumimoji="1" lang="en-US" altLang="ja-JP" dirty="0"/>
              <a:t>LED</a:t>
            </a:r>
            <a:r>
              <a:rPr kumimoji="1" lang="ja-JP" altLang="en-US" dirty="0"/>
              <a:t>が位置する画素を採用 　　　　　　　　　　データ数は</a:t>
            </a:r>
            <a:r>
              <a:rPr kumimoji="1" lang="en-US" altLang="ja-JP" dirty="0"/>
              <a:t>256</a:t>
            </a:r>
          </a:p>
          <a:p>
            <a:pPr marL="457200" lvl="1" indent="0">
              <a:buNone/>
            </a:pPr>
            <a:endParaRPr lang="en-US" altLang="ja-JP" dirty="0"/>
          </a:p>
          <a:p>
            <a:r>
              <a:rPr lang="ja-JP" altLang="en-US" dirty="0"/>
              <a:t>テストデータ</a:t>
            </a:r>
            <a:endParaRPr lang="en-US" altLang="ja-JP" dirty="0"/>
          </a:p>
          <a:p>
            <a:pPr lvl="1"/>
            <a:r>
              <a:rPr lang="ja-JP" altLang="en-US" dirty="0"/>
              <a:t>背景データ：送信機の以外の画素　　　　　　　　　　　　　　　　　　　データ数は</a:t>
            </a:r>
            <a:r>
              <a:rPr lang="en-US" altLang="ja-JP" dirty="0"/>
              <a:t>6114</a:t>
            </a:r>
          </a:p>
          <a:p>
            <a:pPr lvl="1"/>
            <a:r>
              <a:rPr lang="ja-JP" altLang="en-US" dirty="0"/>
              <a:t>送信機データ：</a:t>
            </a:r>
            <a:r>
              <a:rPr lang="en-US" altLang="ja-JP" dirty="0"/>
              <a:t>LED</a:t>
            </a:r>
            <a:r>
              <a:rPr lang="ja-JP" altLang="en-US" dirty="0"/>
              <a:t>が位置する画素を中心とした</a:t>
            </a:r>
            <a:r>
              <a:rPr lang="en-US" altLang="ja-JP" dirty="0"/>
              <a:t>5x5</a:t>
            </a:r>
            <a:r>
              <a:rPr lang="ja-JP" altLang="en-US" dirty="0"/>
              <a:t>の画素　　　　　　データ数は</a:t>
            </a:r>
            <a:r>
              <a:rPr lang="en-US" altLang="ja-JP" dirty="0"/>
              <a:t>6400</a:t>
            </a:r>
            <a:endParaRPr lang="ja-JP" altLang="en-US" dirty="0"/>
          </a:p>
          <a:p>
            <a:pPr marL="457200" lvl="1" indent="0">
              <a:buNone/>
            </a:pP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学習データについて</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pic>
        <p:nvPicPr>
          <p:cNvPr id="15" name="図 14">
            <a:extLst>
              <a:ext uri="{FF2B5EF4-FFF2-40B4-BE49-F238E27FC236}">
                <a16:creationId xmlns:a16="http://schemas.microsoft.com/office/drawing/2014/main" id="{3E13972F-DEE1-975A-3C97-1EF0E408E256}"/>
              </a:ext>
            </a:extLst>
          </p:cNvPr>
          <p:cNvPicPr>
            <a:picLocks noChangeAspect="1"/>
          </p:cNvPicPr>
          <p:nvPr/>
        </p:nvPicPr>
        <p:blipFill rotWithShape="1">
          <a:blip r:embed="rId3">
            <a:extLst>
              <a:ext uri="{28A0092B-C50C-407E-A947-70E740481C1C}">
                <a14:useLocalDpi xmlns:a14="http://schemas.microsoft.com/office/drawing/2010/main" val="0"/>
              </a:ext>
            </a:extLst>
          </a:blip>
          <a:srcRect l="18538" t="12954" r="13557" b="18049"/>
          <a:stretch/>
        </p:blipFill>
        <p:spPr>
          <a:xfrm>
            <a:off x="6981490" y="1700026"/>
            <a:ext cx="1701594" cy="1728974"/>
          </a:xfrm>
          <a:prstGeom prst="rect">
            <a:avLst/>
          </a:prstGeom>
        </p:spPr>
      </p:pic>
      <p:pic>
        <p:nvPicPr>
          <p:cNvPr id="16" name="図 15">
            <a:extLst>
              <a:ext uri="{FF2B5EF4-FFF2-40B4-BE49-F238E27FC236}">
                <a16:creationId xmlns:a16="http://schemas.microsoft.com/office/drawing/2014/main" id="{A74A3460-5615-3F04-D7F9-372288788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404" y="4516238"/>
            <a:ext cx="2160000" cy="2182871"/>
          </a:xfrm>
          <a:prstGeom prst="rect">
            <a:avLst/>
          </a:prstGeom>
        </p:spPr>
      </p:pic>
      <p:pic>
        <p:nvPicPr>
          <p:cNvPr id="5" name="図 4">
            <a:extLst>
              <a:ext uri="{FF2B5EF4-FFF2-40B4-BE49-F238E27FC236}">
                <a16:creationId xmlns:a16="http://schemas.microsoft.com/office/drawing/2014/main" id="{F98624EF-530B-CAEB-8C9C-23ADED919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3806" y="4516238"/>
            <a:ext cx="2160000" cy="2160000"/>
          </a:xfrm>
          <a:prstGeom prst="rect">
            <a:avLst/>
          </a:prstGeom>
        </p:spPr>
      </p:pic>
    </p:spTree>
    <p:extLst>
      <p:ext uri="{BB962C8B-B14F-4D97-AF65-F5344CB8AC3E}">
        <p14:creationId xmlns:p14="http://schemas.microsoft.com/office/powerpoint/2010/main" val="308479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カーネルは以下の２パターンを採用</a:t>
                </a:r>
                <a:endParaRPr kumimoji="1" lang="en-US" altLang="ja-JP" dirty="0"/>
              </a:p>
              <a:p>
                <a:pPr lvl="1"/>
                <a:r>
                  <a:rPr lang="en-US" altLang="ja-JP" dirty="0"/>
                  <a:t>Radial Basis Function(RBF) </a:t>
                </a:r>
              </a:p>
              <a:p>
                <a:pPr lvl="1"/>
                <a:r>
                  <a:rPr lang="ja-JP" altLang="en-US" dirty="0"/>
                  <a:t> </a:t>
                </a:r>
                <a:r>
                  <a:rPr lang="en-US" altLang="ja-JP" dirty="0"/>
                  <a:t>Polynomial(Poly)</a:t>
                </a:r>
                <a:endParaRPr kumimoji="1" lang="en-US" altLang="ja-JP" dirty="0"/>
              </a:p>
              <a:p>
                <a:pPr marL="457200" lvl="1" indent="0">
                  <a:buNone/>
                </a:pPr>
                <a:r>
                  <a:rPr kumimoji="1" lang="ja-JP" altLang="en-US" dirty="0"/>
                  <a:t>　　　　　　　</a:t>
                </a:r>
                <a:endParaRPr lang="en-US" altLang="ja-JP" dirty="0"/>
              </a:p>
              <a:p>
                <a:r>
                  <a:rPr lang="ja-JP" altLang="en-US" dirty="0"/>
                  <a:t>コストパラメータ</a:t>
                </a:r>
                <a14:m>
                  <m:oMath xmlns:m="http://schemas.openxmlformats.org/officeDocument/2006/math">
                    <m:r>
                      <a:rPr lang="en-US" altLang="ja-JP" b="0" i="1" smtClean="0">
                        <a:latin typeface="Cambria Math" panose="02040503050406030204" pitchFamily="18" charset="0"/>
                      </a:rPr>
                      <m:t>𝐶</m:t>
                    </m:r>
                  </m:oMath>
                </a14:m>
                <a:r>
                  <a:rPr lang="ja-JP" altLang="en-US" dirty="0"/>
                  <a:t>，カーネルパラメータ</a:t>
                </a:r>
                <a14:m>
                  <m:oMath xmlns:m="http://schemas.openxmlformats.org/officeDocument/2006/math">
                    <m:r>
                      <a:rPr lang="en-US" altLang="ja-JP" b="0" i="1" smtClean="0">
                        <a:latin typeface="Cambria Math" panose="02040503050406030204" pitchFamily="18" charset="0"/>
                      </a:rPr>
                      <m:t>𝛾</m:t>
                    </m:r>
                  </m:oMath>
                </a14:m>
                <a:r>
                  <a:rPr lang="ja-JP" altLang="en-US" dirty="0"/>
                  <a:t>，重みパラメータ</a:t>
                </a:r>
                <a14:m>
                  <m:oMath xmlns:m="http://schemas.openxmlformats.org/officeDocument/2006/math">
                    <m:r>
                      <a:rPr lang="en-US" altLang="ja-JP" b="0" i="1" smtClean="0">
                        <a:latin typeface="Cambria Math" panose="02040503050406030204" pitchFamily="18" charset="0"/>
                      </a:rPr>
                      <m:t>𝑐𝑙𝑎𝑠𝑠</m:t>
                    </m:r>
                    <m: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oMath>
                </a14:m>
                <a:r>
                  <a:rPr lang="en-US" altLang="ja-JP" dirty="0"/>
                  <a:t> </a:t>
                </a:r>
                <a:r>
                  <a:rPr lang="ja-JP" altLang="en-US" dirty="0"/>
                  <a:t>はそれぞれ以下の通り</a:t>
                </a:r>
                <a:endParaRPr lang="en-US" altLang="ja-JP" dirty="0"/>
              </a:p>
              <a:p>
                <a:pPr lvl="1"/>
                <a:r>
                  <a:rPr lang="en-US" altLang="ja-JP" dirty="0"/>
                  <a:t>RBF</a:t>
                </a:r>
                <a:r>
                  <a:rPr lang="ja-JP" altLang="en-US" dirty="0"/>
                  <a:t>カーネル：</a:t>
                </a:r>
                <a:r>
                  <a:rPr lang="en-US" altLang="ja-JP" b="0" dirty="0"/>
                  <a:t> </a:t>
                </a:r>
                <a14:m>
                  <m:oMath xmlns:m="http://schemas.openxmlformats.org/officeDocument/2006/math">
                    <m:r>
                      <a:rPr lang="en-US" altLang="ja-JP" b="0" i="1" smtClean="0">
                        <a:latin typeface="Cambria Math" panose="02040503050406030204" pitchFamily="18" charset="0"/>
                      </a:rPr>
                      <m:t>𝐶</m:t>
                    </m:r>
                    <m:r>
                      <a:rPr lang="en-US" altLang="ja-JP" b="0" i="1" smtClean="0">
                        <a:latin typeface="Cambria Math" panose="02040503050406030204" pitchFamily="18" charset="0"/>
                      </a:rPr>
                      <m:t>=0.1, </m:t>
                    </m:r>
                    <m:r>
                      <a:rPr lang="en-US" altLang="ja-JP" b="0" i="1" smtClean="0">
                        <a:latin typeface="Cambria Math" panose="02040503050406030204" pitchFamily="18" charset="0"/>
                      </a:rPr>
                      <m:t>𝛾</m:t>
                    </m:r>
                    <m:r>
                      <a:rPr lang="en-US" altLang="ja-JP" b="0" i="1" smtClean="0">
                        <a:latin typeface="Cambria Math" panose="02040503050406030204" pitchFamily="18" charset="0"/>
                      </a:rPr>
                      <m:t>=0.001, </m:t>
                    </m:r>
                    <m:r>
                      <a:rPr lang="en-US" altLang="ja-JP" b="0" i="1" smtClean="0">
                        <a:latin typeface="Cambria Math" panose="02040503050406030204" pitchFamily="18" charset="0"/>
                      </a:rPr>
                      <m:t>𝑐𝑙𝑎𝑠𝑠</m:t>
                    </m:r>
                    <m:r>
                      <m:rPr>
                        <m:lit/>
                      </m:rP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r>
                      <a:rPr lang="en-US" altLang="ja-JP" b="0" i="1" smtClean="0">
                        <a:latin typeface="Cambria Math" panose="02040503050406030204" pitchFamily="18" charset="0"/>
                      </a:rPr>
                      <m:t>={0:100,  1:1}</m:t>
                    </m:r>
                  </m:oMath>
                </a14:m>
                <a:endParaRPr lang="en-US" altLang="ja-JP" dirty="0"/>
              </a:p>
              <a:p>
                <a:pPr lvl="1"/>
                <a:r>
                  <a:rPr lang="en-US" altLang="ja-JP" dirty="0"/>
                  <a:t>Poly</a:t>
                </a:r>
                <a:r>
                  <a:rPr lang="ja-JP" altLang="en-US" dirty="0"/>
                  <a:t>カーネル：</a:t>
                </a:r>
                <a:r>
                  <a:rPr lang="en-US" altLang="ja-JP" b="0" dirty="0"/>
                  <a:t> </a:t>
                </a:r>
                <a14:m>
                  <m:oMath xmlns:m="http://schemas.openxmlformats.org/officeDocument/2006/math">
                    <m:r>
                      <a:rPr lang="en-US" altLang="ja-JP" b="0" i="1" smtClean="0">
                        <a:latin typeface="Cambria Math" panose="02040503050406030204" pitchFamily="18" charset="0"/>
                      </a:rPr>
                      <m:t>𝐶</m:t>
                    </m:r>
                    <m:r>
                      <a:rPr lang="en-US" altLang="ja-JP" b="0" i="1" smtClean="0">
                        <a:latin typeface="Cambria Math" panose="02040503050406030204" pitchFamily="18" charset="0"/>
                      </a:rPr>
                      <m:t>=1, </m:t>
                    </m:r>
                    <m:r>
                      <a:rPr lang="en-US" altLang="ja-JP" b="0" i="1" smtClean="0">
                        <a:latin typeface="Cambria Math" panose="02040503050406030204" pitchFamily="18" charset="0"/>
                      </a:rPr>
                      <m:t>𝛾</m:t>
                    </m:r>
                    <m:r>
                      <a:rPr lang="en-US" altLang="ja-JP" b="0" i="1" smtClean="0">
                        <a:latin typeface="Cambria Math" panose="02040503050406030204" pitchFamily="18" charset="0"/>
                      </a:rPr>
                      <m:t>=0.01, </m:t>
                    </m:r>
                    <m:r>
                      <a:rPr lang="en-US" altLang="ja-JP" b="0" i="1" smtClean="0">
                        <a:latin typeface="Cambria Math" panose="02040503050406030204" pitchFamily="18" charset="0"/>
                      </a:rPr>
                      <m:t>𝑐𝑙𝑎𝑠𝑠</m:t>
                    </m:r>
                    <m:r>
                      <m:rPr>
                        <m:lit/>
                      </m:rP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r>
                      <a:rPr lang="en-US" altLang="ja-JP" b="0" i="1" smtClean="0">
                        <a:latin typeface="Cambria Math" panose="02040503050406030204" pitchFamily="18" charset="0"/>
                      </a:rPr>
                      <m:t>={0:100,  1:1}</m:t>
                    </m:r>
                  </m:oMath>
                </a14:m>
                <a:endParaRPr lang="en-US" altLang="ja-JP" dirty="0"/>
              </a:p>
              <a:p>
                <a:pPr lvl="1"/>
                <a:r>
                  <a:rPr lang="ja-JP" altLang="en-US" dirty="0"/>
                  <a:t>各パラメータはグリッドサーチによって導出</a:t>
                </a:r>
                <a:endParaRPr lang="en-US" altLang="ja-JP" dirty="0"/>
              </a:p>
              <a:p>
                <a:pPr lvl="1"/>
                <a:endParaRPr lang="en-US" altLang="ja-JP" dirty="0"/>
              </a:p>
              <a:p>
                <a:pPr marL="0" indent="0">
                  <a:buNone/>
                </a:pPr>
                <a14:m>
                  <m:oMath xmlns:m="http://schemas.openxmlformats.org/officeDocument/2006/math">
                    <m:r>
                      <a:rPr lang="en-US" altLang="ja-JP" sz="2000" b="0" i="1" smtClean="0">
                        <a:latin typeface="Cambria Math" panose="02040503050406030204" pitchFamily="18" charset="0"/>
                      </a:rPr>
                      <m:t>𝐶</m:t>
                    </m:r>
                  </m:oMath>
                </a14:m>
                <a:r>
                  <a:rPr lang="ja-JP" altLang="en-US" sz="2000" dirty="0"/>
                  <a:t>：誤判別を許容する指標，大きいほど許容しなくなる</a:t>
                </a:r>
                <a:endParaRPr lang="en-US" altLang="ja-JP" sz="2000" dirty="0"/>
              </a:p>
              <a:p>
                <a:pPr marL="0" indent="0">
                  <a:buNone/>
                </a:pPr>
                <a14:m>
                  <m:oMath xmlns:m="http://schemas.openxmlformats.org/officeDocument/2006/math">
                    <m:r>
                      <a:rPr lang="en-US" altLang="ja-JP" sz="2000" b="0" i="1" smtClean="0">
                        <a:latin typeface="Cambria Math" panose="02040503050406030204" pitchFamily="18" charset="0"/>
                      </a:rPr>
                      <m:t>𝛾</m:t>
                    </m:r>
                  </m:oMath>
                </a14:m>
                <a:r>
                  <a:rPr lang="ja-JP" altLang="en-US" sz="2000" dirty="0"/>
                  <a:t>：決定境界の複雑さ，大きいほど複雑な決定境界になる</a:t>
                </a:r>
                <a:endParaRPr lang="en-US" altLang="ja-JP" sz="2000" dirty="0"/>
              </a:p>
              <a:p>
                <a:pPr marL="0" indent="0">
                  <a:buNone/>
                </a:pPr>
                <a14:m>
                  <m:oMath xmlns:m="http://schemas.openxmlformats.org/officeDocument/2006/math">
                    <m:r>
                      <a:rPr lang="en-US" altLang="ja-JP" sz="2000" b="0" i="1" smtClean="0">
                        <a:latin typeface="Cambria Math" panose="02040503050406030204" pitchFamily="18" charset="0"/>
                      </a:rPr>
                      <m:t>𝑐𝑙𝑎𝑠𝑠</m:t>
                    </m:r>
                    <m:r>
                      <m:rPr>
                        <m:lit/>
                      </m:rPr>
                      <a:rPr lang="en-US" altLang="ja-JP" sz="2000" b="0" i="1" smtClean="0">
                        <a:latin typeface="Cambria Math" panose="02040503050406030204" pitchFamily="18" charset="0"/>
                      </a:rPr>
                      <m:t>_</m:t>
                    </m:r>
                    <m:r>
                      <a:rPr lang="en-US" altLang="ja-JP" sz="2000" b="0" i="1" smtClean="0">
                        <a:latin typeface="Cambria Math" panose="02040503050406030204" pitchFamily="18" charset="0"/>
                      </a:rPr>
                      <m:t>𝑤𝑒𝑖𝑔h𝑡</m:t>
                    </m:r>
                  </m:oMath>
                </a14:m>
                <a:r>
                  <a:rPr lang="ja-JP" altLang="en-US" sz="2000" dirty="0"/>
                  <a:t>：各クラスの重み，今回は背景が</a:t>
                </a:r>
                <a:r>
                  <a:rPr lang="en-US" altLang="ja-JP" sz="2000" dirty="0"/>
                  <a:t>100</a:t>
                </a:r>
                <a:r>
                  <a:rPr lang="ja-JP" altLang="en-US" sz="2000" dirty="0"/>
                  <a:t>に対して送信機が</a:t>
                </a:r>
                <a:r>
                  <a:rPr lang="en-US" altLang="ja-JP" sz="2000" dirty="0"/>
                  <a:t>1</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3"/>
                <a:stretch>
                  <a:fillRect l="-706" t="-1476"/>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CSSVM</a:t>
            </a:r>
            <a:r>
              <a:rPr kumimoji="1" lang="ja-JP" altLang="en-US" dirty="0"/>
              <a:t>パラメータについて</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Tree>
    <p:extLst>
      <p:ext uri="{BB962C8B-B14F-4D97-AF65-F5344CB8AC3E}">
        <p14:creationId xmlns:p14="http://schemas.microsoft.com/office/powerpoint/2010/main" val="3581364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en-US" altLang="ja-JP" dirty="0"/>
              <a:t>RBF</a:t>
            </a:r>
            <a:r>
              <a:rPr kumimoji="1" lang="ja-JP" altLang="en-US" dirty="0"/>
              <a:t>，</a:t>
            </a:r>
            <a:r>
              <a:rPr kumimoji="1" lang="en-US" altLang="ja-JP" dirty="0"/>
              <a:t>Poly</a:t>
            </a:r>
            <a:r>
              <a:rPr kumimoji="1" lang="ja-JP" altLang="en-US" dirty="0"/>
              <a:t>カーネルの学習結果は以下の通り</a:t>
            </a:r>
            <a:endParaRPr kumimoji="1" lang="en-US" altLang="ja-JP" dirty="0"/>
          </a:p>
          <a:p>
            <a:r>
              <a:rPr lang="ja-JP" altLang="en-US" dirty="0"/>
              <a:t>それぞれ非線形な決定領域が導出された</a:t>
            </a: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CSSVM</a:t>
            </a:r>
            <a:r>
              <a:rPr kumimoji="1" lang="ja-JP" altLang="en-US" dirty="0"/>
              <a:t>学習結果</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5" name="図 4">
            <a:extLst>
              <a:ext uri="{FF2B5EF4-FFF2-40B4-BE49-F238E27FC236}">
                <a16:creationId xmlns:a16="http://schemas.microsoft.com/office/drawing/2014/main" id="{C0380F24-8E54-5D29-475F-36DC0B82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55" y="2452224"/>
            <a:ext cx="3600000" cy="3600000"/>
          </a:xfrm>
          <a:prstGeom prst="rect">
            <a:avLst/>
          </a:prstGeom>
        </p:spPr>
      </p:pic>
      <p:pic>
        <p:nvPicPr>
          <p:cNvPr id="7" name="図 6">
            <a:extLst>
              <a:ext uri="{FF2B5EF4-FFF2-40B4-BE49-F238E27FC236}">
                <a16:creationId xmlns:a16="http://schemas.microsoft.com/office/drawing/2014/main" id="{5D5D894A-6512-85B0-8356-C20AD447A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394" y="2452224"/>
            <a:ext cx="3600000" cy="3600000"/>
          </a:xfrm>
          <a:prstGeom prst="rect">
            <a:avLst/>
          </a:prstGeom>
        </p:spPr>
      </p:pic>
      <p:sp>
        <p:nvSpPr>
          <p:cNvPr id="9" name="テキスト ボックス 8">
            <a:extLst>
              <a:ext uri="{FF2B5EF4-FFF2-40B4-BE49-F238E27FC236}">
                <a16:creationId xmlns:a16="http://schemas.microsoft.com/office/drawing/2014/main" id="{AB226FA7-7CB1-5989-B167-ABB1FB754551}"/>
              </a:ext>
            </a:extLst>
          </p:cNvPr>
          <p:cNvSpPr txBox="1"/>
          <p:nvPr/>
        </p:nvSpPr>
        <p:spPr>
          <a:xfrm>
            <a:off x="1027842" y="2327484"/>
            <a:ext cx="2598311" cy="461665"/>
          </a:xfrm>
          <a:prstGeom prst="rect">
            <a:avLst/>
          </a:prstGeom>
          <a:noFill/>
          <a:ln>
            <a:noFill/>
          </a:ln>
        </p:spPr>
        <p:txBody>
          <a:bodyPr wrap="square" rtlCol="0">
            <a:spAutoFit/>
          </a:bodyPr>
          <a:lstStyle/>
          <a:p>
            <a:pPr algn="ctr"/>
            <a:r>
              <a:rPr kumimoji="1" lang="en-US" altLang="ja-JP" sz="2400" dirty="0"/>
              <a:t>RBF</a:t>
            </a:r>
            <a:r>
              <a:rPr kumimoji="1" lang="ja-JP" altLang="en-US" sz="2400" dirty="0"/>
              <a:t>カーネル</a:t>
            </a:r>
          </a:p>
        </p:txBody>
      </p:sp>
      <p:sp>
        <p:nvSpPr>
          <p:cNvPr id="10" name="テキスト ボックス 9">
            <a:extLst>
              <a:ext uri="{FF2B5EF4-FFF2-40B4-BE49-F238E27FC236}">
                <a16:creationId xmlns:a16="http://schemas.microsoft.com/office/drawing/2014/main" id="{6253A069-F872-502B-448F-67901B55D5F6}"/>
              </a:ext>
            </a:extLst>
          </p:cNvPr>
          <p:cNvSpPr txBox="1"/>
          <p:nvPr/>
        </p:nvSpPr>
        <p:spPr>
          <a:xfrm>
            <a:off x="5414238" y="2327484"/>
            <a:ext cx="2598311" cy="461665"/>
          </a:xfrm>
          <a:prstGeom prst="rect">
            <a:avLst/>
          </a:prstGeom>
          <a:noFill/>
          <a:ln>
            <a:noFill/>
          </a:ln>
        </p:spPr>
        <p:txBody>
          <a:bodyPr wrap="square" rtlCol="0">
            <a:spAutoFit/>
          </a:bodyPr>
          <a:lstStyle/>
          <a:p>
            <a:pPr algn="ctr"/>
            <a:r>
              <a:rPr kumimoji="1" lang="en-US" altLang="ja-JP" sz="2400" dirty="0"/>
              <a:t>Poly</a:t>
            </a:r>
            <a:r>
              <a:rPr kumimoji="1" lang="ja-JP" altLang="en-US" sz="2400" dirty="0"/>
              <a:t>カーネル</a:t>
            </a:r>
          </a:p>
        </p:txBody>
      </p:sp>
    </p:spTree>
    <p:extLst>
      <p:ext uri="{BB962C8B-B14F-4D97-AF65-F5344CB8AC3E}">
        <p14:creationId xmlns:p14="http://schemas.microsoft.com/office/powerpoint/2010/main" val="228347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lang="ja-JP" altLang="en-US" dirty="0"/>
                  <a:t>評価指標には以下の</a:t>
                </a:r>
                <a:r>
                  <a:rPr lang="en-US" altLang="ja-JP" dirty="0"/>
                  <a:t>3</a:t>
                </a:r>
                <a:r>
                  <a:rPr lang="ja-JP" altLang="en-US" dirty="0"/>
                  <a:t>つを用いた</a:t>
                </a:r>
                <a:endParaRPr lang="en-US" altLang="ja-JP" dirty="0"/>
              </a:p>
              <a:p>
                <a:pPr lvl="1"/>
                <a14:m>
                  <m:oMath xmlns:m="http://schemas.openxmlformats.org/officeDocument/2006/math">
                    <m:r>
                      <a:rPr lang="en-US" altLang="ja-JP" b="0" i="1" smtClean="0">
                        <a:latin typeface="Cambria Math" panose="02040503050406030204" pitchFamily="18" charset="0"/>
                      </a:rPr>
                      <m:t>𝑝𝑟𝑒𝑐𝑖𝑠𝑖𝑜𝑛</m:t>
                    </m:r>
                  </m:oMath>
                </a14:m>
                <a:r>
                  <a:rPr lang="en-US" altLang="ja-JP" b="0" dirty="0"/>
                  <a:t> (</a:t>
                </a:r>
                <a:r>
                  <a:rPr lang="ja-JP" altLang="en-US" dirty="0"/>
                  <a:t>適合率</a:t>
                </a:r>
                <a:r>
                  <a:rPr lang="en-US" altLang="ja-JP" b="0" dirty="0"/>
                  <a:t>)</a:t>
                </a:r>
                <a:r>
                  <a:rPr lang="ja-JP" altLang="en-US" b="0" dirty="0"/>
                  <a:t>：送信機と判定した際，真に送信機である割合</a:t>
                </a:r>
                <a:endParaRPr lang="en-US" altLang="ja-JP" b="0" dirty="0"/>
              </a:p>
              <a:p>
                <a:pPr lvl="1"/>
                <a14:m>
                  <m:oMath xmlns:m="http://schemas.openxmlformats.org/officeDocument/2006/math">
                    <m:r>
                      <a:rPr lang="en-US" altLang="ja-JP" b="0" i="1" smtClean="0">
                        <a:latin typeface="Cambria Math" panose="02040503050406030204" pitchFamily="18" charset="0"/>
                      </a:rPr>
                      <m:t>𝑟𝑒𝑐𝑎𝑙𝑙</m:t>
                    </m:r>
                  </m:oMath>
                </a14:m>
                <a:r>
                  <a:rPr lang="ja-JP" altLang="en-US" dirty="0"/>
                  <a:t> </a:t>
                </a:r>
                <a:r>
                  <a:rPr lang="en-US" altLang="ja-JP" dirty="0"/>
                  <a:t>(</a:t>
                </a:r>
                <a:r>
                  <a:rPr lang="ja-JP" altLang="en-US" dirty="0"/>
                  <a:t>再現率</a:t>
                </a:r>
                <a:r>
                  <a:rPr lang="en-US" altLang="ja-JP" dirty="0"/>
                  <a:t>)</a:t>
                </a:r>
                <a:r>
                  <a:rPr lang="ja-JP" altLang="en-US" dirty="0"/>
                  <a:t>：真の送信機に対し，正しく送信機と判定で来た割合</a:t>
                </a:r>
                <a:endParaRPr lang="en-US" altLang="ja-JP" dirty="0"/>
              </a:p>
              <a:p>
                <a:pPr lvl="1"/>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1</m:t>
                        </m:r>
                      </m:sub>
                    </m:sSub>
                  </m:oMath>
                </a14:m>
                <a:r>
                  <a:rPr lang="ja-JP" altLang="en-US" dirty="0"/>
                  <a:t>：</a:t>
                </a:r>
                <a14:m>
                  <m:oMath xmlns:m="http://schemas.openxmlformats.org/officeDocument/2006/math">
                    <m:r>
                      <a:rPr lang="en-US" altLang="ja-JP" b="0" i="1" dirty="0" smtClean="0">
                        <a:latin typeface="Cambria Math" panose="02040503050406030204" pitchFamily="18" charset="0"/>
                      </a:rPr>
                      <m:t>𝑝𝑟𝑒𝑐𝑖𝑠𝑖𝑜𝑛</m:t>
                    </m:r>
                  </m:oMath>
                </a14:m>
                <a:r>
                  <a:rPr lang="ja-JP" altLang="en-US" dirty="0"/>
                  <a:t>と</a:t>
                </a:r>
                <a14:m>
                  <m:oMath xmlns:m="http://schemas.openxmlformats.org/officeDocument/2006/math">
                    <m:r>
                      <a:rPr lang="en-US" altLang="ja-JP" b="0" i="1" dirty="0" smtClean="0">
                        <a:latin typeface="Cambria Math" panose="02040503050406030204" pitchFamily="18" charset="0"/>
                      </a:rPr>
                      <m:t>𝑟𝑒𝑐𝑎𝑙𝑙</m:t>
                    </m:r>
                  </m:oMath>
                </a14:m>
                <a:r>
                  <a:rPr lang="ja-JP" altLang="en-US" dirty="0"/>
                  <a:t>の調和平均</a:t>
                </a:r>
                <a:endParaRPr lang="en-US" altLang="ja-JP" dirty="0"/>
              </a:p>
              <a:p>
                <a:pPr marL="457200" lvl="1" indent="0">
                  <a:buNone/>
                </a:pPr>
                <a:endParaRPr lang="en-US" altLang="ja-JP" dirty="0"/>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𝑇𝑃</m:t>
                          </m:r>
                        </m:num>
                        <m:den>
                          <m:r>
                            <a:rPr lang="en-US" altLang="ja-JP" b="0" i="1" smtClean="0">
                              <a:latin typeface="Cambria Math" panose="02040503050406030204" pitchFamily="18" charset="0"/>
                            </a:rPr>
                            <m:t>𝑇𝑃</m:t>
                          </m:r>
                          <m:r>
                            <a:rPr lang="en-US" altLang="ja-JP" b="0" i="1" smtClean="0">
                              <a:latin typeface="Cambria Math" panose="02040503050406030204" pitchFamily="18" charset="0"/>
                            </a:rPr>
                            <m:t>+</m:t>
                          </m:r>
                          <m:r>
                            <a:rPr lang="en-US" altLang="ja-JP" b="0" i="1" smtClean="0">
                              <a:latin typeface="Cambria Math" panose="02040503050406030204" pitchFamily="18" charset="0"/>
                            </a:rPr>
                            <m:t>𝐹𝑃</m:t>
                          </m:r>
                        </m:den>
                      </m:f>
                      <m:r>
                        <a:rPr lang="en-US" altLang="ja-JP" b="0" i="1" smtClean="0">
                          <a:latin typeface="Cambria Math" panose="02040503050406030204" pitchFamily="18" charset="0"/>
                        </a:rPr>
                        <m:t>,  </m:t>
                      </m:r>
                      <m:r>
                        <a:rPr lang="en-US" altLang="ja-JP" b="0" i="1" smtClean="0">
                          <a:latin typeface="Cambria Math" panose="02040503050406030204" pitchFamily="18" charset="0"/>
                        </a:rPr>
                        <m:t>𝑟𝑒𝑐𝑎𝑙𝑙</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𝑇𝑃</m:t>
                          </m:r>
                        </m:num>
                        <m:den>
                          <m:r>
                            <a:rPr lang="en-US" altLang="ja-JP" b="0" i="1" smtClean="0">
                              <a:latin typeface="Cambria Math" panose="02040503050406030204" pitchFamily="18" charset="0"/>
                            </a:rPr>
                            <m:t>𝑇𝑃</m:t>
                          </m:r>
                          <m:r>
                            <a:rPr lang="en-US" altLang="ja-JP" b="0" i="1" smtClean="0">
                              <a:latin typeface="Cambria Math" panose="02040503050406030204" pitchFamily="18" charset="0"/>
                            </a:rPr>
                            <m:t>+</m:t>
                          </m:r>
                          <m:r>
                            <a:rPr lang="en-US" altLang="ja-JP" b="0" i="1" smtClean="0">
                              <a:latin typeface="Cambria Math" panose="02040503050406030204" pitchFamily="18" charset="0"/>
                            </a:rPr>
                            <m:t>𝐹𝑁</m:t>
                          </m:r>
                        </m:den>
                      </m:f>
                      <m:r>
                        <a:rPr lang="en-US" altLang="ja-JP" b="0" i="1" smtClean="0">
                          <a:latin typeface="Cambria Math" panose="02040503050406030204" pitchFamily="18" charset="0"/>
                        </a:rPr>
                        <m:t>, </m:t>
                      </m:r>
                    </m:oMath>
                  </m:oMathPara>
                </a14:m>
                <a:endParaRPr lang="en-US" altLang="ja-JP" b="0" i="1" dirty="0">
                  <a:latin typeface="Cambria Math" panose="02040503050406030204" pitchFamily="18" charset="0"/>
                </a:endParaRP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=2⋅</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r>
                            <a:rPr lang="en-US" altLang="ja-JP" b="0" i="1" smtClean="0">
                              <a:latin typeface="Cambria Math" panose="02040503050406030204" pitchFamily="18" charset="0"/>
                            </a:rPr>
                            <m:t>𝑟𝑒𝑐𝑎𝑙𝑙</m:t>
                          </m:r>
                        </m:num>
                        <m:den>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r>
                            <a:rPr lang="en-US" altLang="ja-JP" b="0" i="1" smtClean="0">
                              <a:latin typeface="Cambria Math" panose="02040503050406030204" pitchFamily="18" charset="0"/>
                            </a:rPr>
                            <m:t>𝑟𝑒𝑐𝑎𝑙𝑙</m:t>
                          </m:r>
                        </m:den>
                      </m:f>
                    </m:oMath>
                  </m:oMathPara>
                </a14:m>
                <a:endParaRPr lang="en-US" altLang="ja-JP" dirty="0"/>
              </a:p>
              <a:p>
                <a:pPr lvl="1"/>
                <a:endParaRPr lang="en-US" altLang="ja-JP" dirty="0"/>
              </a:p>
              <a:p>
                <a:pPr marL="457200" lvl="1" indent="0">
                  <a:buNone/>
                </a:pPr>
                <a14:m>
                  <m:oMath xmlns:m="http://schemas.openxmlformats.org/officeDocument/2006/math">
                    <m:r>
                      <a:rPr lang="en-US" altLang="ja-JP" b="0" i="1" smtClean="0">
                        <a:latin typeface="Cambria Math" panose="02040503050406030204" pitchFamily="18" charset="0"/>
                      </a:rPr>
                      <m:t>𝑇𝑃</m:t>
                    </m:r>
                  </m:oMath>
                </a14:m>
                <a:r>
                  <a:rPr lang="ja-JP" altLang="en-US" dirty="0"/>
                  <a:t>：真のクラス，判別結果が共に送信機である数</a:t>
                </a:r>
                <a:endParaRPr lang="en-US" altLang="ja-JP" dirty="0"/>
              </a:p>
              <a:p>
                <a:pPr marL="457200" lvl="1" indent="0">
                  <a:buNone/>
                </a:pPr>
                <a14:m>
                  <m:oMath xmlns:m="http://schemas.openxmlformats.org/officeDocument/2006/math">
                    <m:r>
                      <a:rPr lang="en-US" altLang="ja-JP" b="0" i="1" smtClean="0">
                        <a:latin typeface="Cambria Math" panose="02040503050406030204" pitchFamily="18" charset="0"/>
                      </a:rPr>
                      <m:t>𝐹𝑃</m:t>
                    </m:r>
                  </m:oMath>
                </a14:m>
                <a:r>
                  <a:rPr lang="ja-JP" altLang="en-US" dirty="0"/>
                  <a:t>：真のクラスが背景，判別結果が送信機である数</a:t>
                </a:r>
                <a:r>
                  <a:rPr lang="en-US" altLang="ja-JP" dirty="0"/>
                  <a:t>(</a:t>
                </a:r>
                <a:r>
                  <a:rPr lang="ja-JP" altLang="en-US" dirty="0"/>
                  <a:t>誤検出数</a:t>
                </a:r>
                <a:r>
                  <a:rPr lang="en-US" altLang="ja-JP" dirty="0"/>
                  <a:t>)</a:t>
                </a:r>
              </a:p>
              <a:p>
                <a:pPr marL="457200" lvl="1" indent="0">
                  <a:buNone/>
                </a:pPr>
                <a14:m>
                  <m:oMath xmlns:m="http://schemas.openxmlformats.org/officeDocument/2006/math">
                    <m:r>
                      <a:rPr lang="en-US" altLang="ja-JP" b="0" i="1" smtClean="0">
                        <a:latin typeface="Cambria Math" panose="02040503050406030204" pitchFamily="18" charset="0"/>
                      </a:rPr>
                      <m:t>𝐹𝑁</m:t>
                    </m:r>
                  </m:oMath>
                </a14:m>
                <a:r>
                  <a:rPr lang="ja-JP" altLang="en-US" dirty="0"/>
                  <a:t>：真のクラスが送信機，判別結果が背景である数</a:t>
                </a:r>
                <a:r>
                  <a:rPr lang="en-US" altLang="ja-JP" dirty="0"/>
                  <a:t>(</a:t>
                </a:r>
                <a:r>
                  <a:rPr lang="ja-JP" altLang="en-US" dirty="0"/>
                  <a:t>見逃し数</a:t>
                </a:r>
                <a:r>
                  <a:rPr lang="en-US" altLang="ja-JP" dirty="0"/>
                  <a:t>)</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3"/>
                <a:stretch>
                  <a:fillRect l="-706" t="-1589" r="-706"/>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従来手法と提案手法の比較</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spTree>
    <p:extLst>
      <p:ext uri="{BB962C8B-B14F-4D97-AF65-F5344CB8AC3E}">
        <p14:creationId xmlns:p14="http://schemas.microsoft.com/office/powerpoint/2010/main" val="52531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18508" cy="5728374"/>
              </a:xfrm>
            </p:spPr>
            <p:txBody>
              <a:bodyPr>
                <a:normAutofit/>
              </a:bodyPr>
              <a:lstStyle/>
              <a:p>
                <a:r>
                  <a:rPr lang="ja-JP" altLang="en-US" dirty="0"/>
                  <a:t>実際の判別結果と，評価指標を以下に示す</a:t>
                </a:r>
                <a:endParaRPr lang="en-US" altLang="ja-JP" dirty="0"/>
              </a:p>
              <a:p>
                <a:r>
                  <a:rPr lang="en-US" altLang="ja-JP" dirty="0"/>
                  <a:t>CSSVM</a:t>
                </a:r>
                <a:r>
                  <a:rPr lang="ja-JP" altLang="en-US" dirty="0"/>
                  <a:t>は従来手法より</a:t>
                </a:r>
                <a14:m>
                  <m:oMath xmlns:m="http://schemas.openxmlformats.org/officeDocument/2006/math">
                    <m:r>
                      <a:rPr lang="en-US" altLang="ja-JP" b="0" i="1" smtClean="0">
                        <a:latin typeface="Cambria Math" panose="02040503050406030204" pitchFamily="18" charset="0"/>
                      </a:rPr>
                      <m:t>𝑟𝑒𝑐𝑎𝑙𝑙</m:t>
                    </m:r>
                  </m:oMath>
                </a14:m>
                <a:r>
                  <a:rPr lang="ja-JP" altLang="en-US" dirty="0"/>
                  <a:t>が</a:t>
                </a:r>
                <a14:m>
                  <m:oMath xmlns:m="http://schemas.openxmlformats.org/officeDocument/2006/math">
                    <m:r>
                      <a:rPr lang="en-US" altLang="ja-JP" b="0" i="1" dirty="0" smtClean="0">
                        <a:latin typeface="Cambria Math" panose="02040503050406030204" pitchFamily="18" charset="0"/>
                      </a:rPr>
                      <m:t>37%</m:t>
                    </m:r>
                  </m:oMath>
                </a14:m>
                <a:r>
                  <a:rPr lang="ja-JP" altLang="en-US" dirty="0"/>
                  <a:t>，</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𝐹</m:t>
                        </m:r>
                      </m:e>
                      <m:sub>
                        <m:r>
                          <a:rPr lang="en-US" altLang="ja-JP" b="0" i="1" dirty="0" smtClean="0">
                            <a:latin typeface="Cambria Math" panose="02040503050406030204" pitchFamily="18" charset="0"/>
                          </a:rPr>
                          <m:t>1</m:t>
                        </m:r>
                      </m:sub>
                    </m:sSub>
                  </m:oMath>
                </a14:m>
                <a:r>
                  <a:rPr lang="ja-JP" altLang="en-US" dirty="0"/>
                  <a:t>が</a:t>
                </a:r>
                <a14:m>
                  <m:oMath xmlns:m="http://schemas.openxmlformats.org/officeDocument/2006/math">
                    <m:r>
                      <a:rPr lang="en-US" altLang="ja-JP" i="1" dirty="0" smtClean="0">
                        <a:latin typeface="Cambria Math" panose="02040503050406030204" pitchFamily="18" charset="0"/>
                      </a:rPr>
                      <m:t>2</m:t>
                    </m:r>
                    <m:r>
                      <a:rPr lang="en-US" altLang="ja-JP" i="1" dirty="0">
                        <a:latin typeface="Cambria Math" panose="02040503050406030204" pitchFamily="18" charset="0"/>
                      </a:rPr>
                      <m:t>7</m:t>
                    </m:r>
                    <m:r>
                      <a:rPr lang="en-US" altLang="ja-JP" b="0" i="1" dirty="0" smtClean="0">
                        <a:latin typeface="Cambria Math" panose="02040503050406030204" pitchFamily="18" charset="0"/>
                      </a:rPr>
                      <m:t>.8</m:t>
                    </m:r>
                    <m:r>
                      <a:rPr lang="en-US" altLang="ja-JP" i="1" dirty="0">
                        <a:latin typeface="Cambria Math" panose="02040503050406030204" pitchFamily="18" charset="0"/>
                      </a:rPr>
                      <m:t>%</m:t>
                    </m:r>
                  </m:oMath>
                </a14:m>
                <a:r>
                  <a:rPr lang="ja-JP" altLang="en-US" dirty="0"/>
                  <a:t>向上した</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xfrm>
                <a:off x="258792" y="805776"/>
                <a:ext cx="8618508" cy="5728374"/>
              </a:xfrm>
              <a:blipFill>
                <a:blip r:embed="rId3"/>
                <a:stretch>
                  <a:fillRect l="-707" t="-138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従来手法と提案手法の比較</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extLst>
              <p:ext uri="{D42A27DB-BD31-4B8C-83A1-F6EECF244321}">
                <p14:modId xmlns:p14="http://schemas.microsoft.com/office/powerpoint/2010/main" val="2231259403"/>
              </p:ext>
            </p:extLst>
          </p:nvPr>
        </p:nvGraphicFramePr>
        <p:xfrm>
          <a:off x="3258000" y="2090420"/>
          <a:ext cx="2628000" cy="2481908"/>
        </p:xfrm>
        <a:graphic>
          <a:graphicData uri="http://schemas.openxmlformats.org/drawingml/2006/table">
            <a:tbl>
              <a:tblPr firstRow="1" bandRow="1">
                <a:tableStyleId>{5940675A-B579-460E-94D1-54222C63F5DA}</a:tableStyleId>
              </a:tblPr>
              <a:tblGrid>
                <a:gridCol w="424359">
                  <a:extLst>
                    <a:ext uri="{9D8B030D-6E8A-4147-A177-3AD203B41FA5}">
                      <a16:colId xmlns:a16="http://schemas.microsoft.com/office/drawing/2014/main" val="910575716"/>
                    </a:ext>
                  </a:extLst>
                </a:gridCol>
                <a:gridCol w="424359">
                  <a:extLst>
                    <a:ext uri="{9D8B030D-6E8A-4147-A177-3AD203B41FA5}">
                      <a16:colId xmlns:a16="http://schemas.microsoft.com/office/drawing/2014/main" val="2931446567"/>
                    </a:ext>
                  </a:extLst>
                </a:gridCol>
                <a:gridCol w="889641">
                  <a:extLst>
                    <a:ext uri="{9D8B030D-6E8A-4147-A177-3AD203B41FA5}">
                      <a16:colId xmlns:a16="http://schemas.microsoft.com/office/drawing/2014/main" val="432297810"/>
                    </a:ext>
                  </a:extLst>
                </a:gridCol>
                <a:gridCol w="889641">
                  <a:extLst>
                    <a:ext uri="{9D8B030D-6E8A-4147-A177-3AD203B41FA5}">
                      <a16:colId xmlns:a16="http://schemas.microsoft.com/office/drawing/2014/main" val="1756635863"/>
                    </a:ext>
                  </a:extLst>
                </a:gridCol>
              </a:tblGrid>
              <a:tr h="171072">
                <a:tc rowSpan="2" gridSpan="2">
                  <a:txBody>
                    <a:bodyPr/>
                    <a:lstStyle/>
                    <a:p>
                      <a:pPr algn="ctr"/>
                      <a:r>
                        <a:rPr kumimoji="1" lang="en-US" altLang="ja-JP" sz="2000" b="1" dirty="0"/>
                        <a:t>RBF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0</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4338</a:t>
                      </a:r>
                    </a:p>
                  </a:txBody>
                  <a:tcPr anchor="ctr">
                    <a:solidFill>
                      <a:srgbClr val="D0CECE"/>
                    </a:solidFill>
                  </a:tcPr>
                </a:tc>
                <a:tc>
                  <a:txBody>
                    <a:bodyPr/>
                    <a:lstStyle/>
                    <a:p>
                      <a:pPr algn="ctr"/>
                      <a:r>
                        <a:rPr kumimoji="1" lang="en-US" altLang="ja-JP" sz="2000" b="1" dirty="0"/>
                        <a:t>2062</a:t>
                      </a:r>
                    </a:p>
                  </a:txBody>
                  <a:tcPr anchor="ctr">
                    <a:noFill/>
                  </a:tcPr>
                </a:tc>
                <a:extLst>
                  <a:ext uri="{0D108BD9-81ED-4DB2-BD59-A6C34878D82A}">
                    <a16:rowId xmlns:a16="http://schemas.microsoft.com/office/drawing/2014/main" val="3346374874"/>
                  </a:ext>
                </a:extLst>
              </a:tr>
            </a:tbl>
          </a:graphicData>
        </a:graphic>
      </p:graphicFrame>
      <p:graphicFrame>
        <p:nvGraphicFramePr>
          <p:cNvPr id="9" name="表 5">
            <a:extLst>
              <a:ext uri="{FF2B5EF4-FFF2-40B4-BE49-F238E27FC236}">
                <a16:creationId xmlns:a16="http://schemas.microsoft.com/office/drawing/2014/main" id="{FD81F010-DFA1-0B1E-0C76-1857014AB709}"/>
              </a:ext>
            </a:extLst>
          </p:cNvPr>
          <p:cNvGraphicFramePr>
            <a:graphicFrameLocks noGrp="1"/>
          </p:cNvGraphicFramePr>
          <p:nvPr>
            <p:extLst>
              <p:ext uri="{D42A27DB-BD31-4B8C-83A1-F6EECF244321}">
                <p14:modId xmlns:p14="http://schemas.microsoft.com/office/powerpoint/2010/main" val="3996565560"/>
              </p:ext>
            </p:extLst>
          </p:nvPr>
        </p:nvGraphicFramePr>
        <p:xfrm>
          <a:off x="6201000" y="2090420"/>
          <a:ext cx="2628000" cy="2481908"/>
        </p:xfrm>
        <a:graphic>
          <a:graphicData uri="http://schemas.openxmlformats.org/drawingml/2006/table">
            <a:tbl>
              <a:tblPr firstRow="1" bandRow="1">
                <a:tableStyleId>{5940675A-B579-460E-94D1-54222C63F5DA}</a:tableStyleId>
              </a:tblPr>
              <a:tblGrid>
                <a:gridCol w="424359">
                  <a:extLst>
                    <a:ext uri="{9D8B030D-6E8A-4147-A177-3AD203B41FA5}">
                      <a16:colId xmlns:a16="http://schemas.microsoft.com/office/drawing/2014/main" val="910575716"/>
                    </a:ext>
                  </a:extLst>
                </a:gridCol>
                <a:gridCol w="424359">
                  <a:extLst>
                    <a:ext uri="{9D8B030D-6E8A-4147-A177-3AD203B41FA5}">
                      <a16:colId xmlns:a16="http://schemas.microsoft.com/office/drawing/2014/main" val="2931446567"/>
                    </a:ext>
                  </a:extLst>
                </a:gridCol>
                <a:gridCol w="889641">
                  <a:extLst>
                    <a:ext uri="{9D8B030D-6E8A-4147-A177-3AD203B41FA5}">
                      <a16:colId xmlns:a16="http://schemas.microsoft.com/office/drawing/2014/main" val="432297810"/>
                    </a:ext>
                  </a:extLst>
                </a:gridCol>
                <a:gridCol w="889641">
                  <a:extLst>
                    <a:ext uri="{9D8B030D-6E8A-4147-A177-3AD203B41FA5}">
                      <a16:colId xmlns:a16="http://schemas.microsoft.com/office/drawing/2014/main" val="1756635863"/>
                    </a:ext>
                  </a:extLst>
                </a:gridCol>
              </a:tblGrid>
              <a:tr h="171072">
                <a:tc rowSpan="2" gridSpan="2">
                  <a:txBody>
                    <a:bodyPr/>
                    <a:lstStyle/>
                    <a:p>
                      <a:pPr algn="ctr"/>
                      <a:r>
                        <a:rPr kumimoji="1" lang="en-US" altLang="ja-JP" sz="2000" b="1" dirty="0"/>
                        <a:t>Poly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1</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4345</a:t>
                      </a:r>
                    </a:p>
                  </a:txBody>
                  <a:tcPr anchor="ctr">
                    <a:solidFill>
                      <a:srgbClr val="D0CECE"/>
                    </a:solidFill>
                  </a:tcPr>
                </a:tc>
                <a:tc>
                  <a:txBody>
                    <a:bodyPr/>
                    <a:lstStyle/>
                    <a:p>
                      <a:pPr algn="ctr"/>
                      <a:r>
                        <a:rPr kumimoji="1" lang="en-US" altLang="ja-JP" sz="2000" b="1" dirty="0"/>
                        <a:t>2055</a:t>
                      </a:r>
                    </a:p>
                  </a:txBody>
                  <a:tcPr anchor="ctr">
                    <a:noFill/>
                  </a:tcPr>
                </a:tc>
                <a:extLst>
                  <a:ext uri="{0D108BD9-81ED-4DB2-BD59-A6C34878D82A}">
                    <a16:rowId xmlns:a16="http://schemas.microsoft.com/office/drawing/2014/main" val="3346374874"/>
                  </a:ext>
                </a:extLst>
              </a:tr>
            </a:tbl>
          </a:graphicData>
        </a:graphic>
      </p:graphicFrame>
      <p:graphicFrame>
        <p:nvGraphicFramePr>
          <p:cNvPr id="11" name="表 5">
            <a:extLst>
              <a:ext uri="{FF2B5EF4-FFF2-40B4-BE49-F238E27FC236}">
                <a16:creationId xmlns:a16="http://schemas.microsoft.com/office/drawing/2014/main" id="{FE302F21-3EE8-7A22-4E82-9A1F76539ABD}"/>
              </a:ext>
            </a:extLst>
          </p:cNvPr>
          <p:cNvGraphicFramePr>
            <a:graphicFrameLocks noGrp="1"/>
          </p:cNvGraphicFramePr>
          <p:nvPr>
            <p:extLst>
              <p:ext uri="{D42A27DB-BD31-4B8C-83A1-F6EECF244321}">
                <p14:modId xmlns:p14="http://schemas.microsoft.com/office/powerpoint/2010/main" val="2625042080"/>
              </p:ext>
            </p:extLst>
          </p:nvPr>
        </p:nvGraphicFramePr>
        <p:xfrm>
          <a:off x="315000" y="2090420"/>
          <a:ext cx="2628000" cy="2481908"/>
        </p:xfrm>
        <a:graphic>
          <a:graphicData uri="http://schemas.openxmlformats.org/drawingml/2006/table">
            <a:tbl>
              <a:tblPr firstRow="1" bandRow="1">
                <a:tableStyleId>{5940675A-B579-460E-94D1-54222C63F5DA}</a:tableStyleId>
              </a:tblPr>
              <a:tblGrid>
                <a:gridCol w="424358">
                  <a:extLst>
                    <a:ext uri="{9D8B030D-6E8A-4147-A177-3AD203B41FA5}">
                      <a16:colId xmlns:a16="http://schemas.microsoft.com/office/drawing/2014/main" val="910575716"/>
                    </a:ext>
                  </a:extLst>
                </a:gridCol>
                <a:gridCol w="424358">
                  <a:extLst>
                    <a:ext uri="{9D8B030D-6E8A-4147-A177-3AD203B41FA5}">
                      <a16:colId xmlns:a16="http://schemas.microsoft.com/office/drawing/2014/main" val="2931446567"/>
                    </a:ext>
                  </a:extLst>
                </a:gridCol>
                <a:gridCol w="889642">
                  <a:extLst>
                    <a:ext uri="{9D8B030D-6E8A-4147-A177-3AD203B41FA5}">
                      <a16:colId xmlns:a16="http://schemas.microsoft.com/office/drawing/2014/main" val="432297810"/>
                    </a:ext>
                  </a:extLst>
                </a:gridCol>
                <a:gridCol w="889642">
                  <a:extLst>
                    <a:ext uri="{9D8B030D-6E8A-4147-A177-3AD203B41FA5}">
                      <a16:colId xmlns:a16="http://schemas.microsoft.com/office/drawing/2014/main" val="1756635863"/>
                    </a:ext>
                  </a:extLst>
                </a:gridCol>
              </a:tblGrid>
              <a:tr h="171072">
                <a:tc rowSpan="2" gridSpan="2">
                  <a:txBody>
                    <a:bodyPr/>
                    <a:lstStyle/>
                    <a:p>
                      <a:pPr algn="ctr"/>
                      <a:r>
                        <a:rPr kumimoji="1" lang="ja-JP" altLang="en-US" sz="2000" b="1" dirty="0"/>
                        <a:t>従来</a:t>
                      </a:r>
                      <a:endParaRPr kumimoji="1" lang="en-US" altLang="ja-JP"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0</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4893</a:t>
                      </a:r>
                    </a:p>
                  </a:txBody>
                  <a:tcPr anchor="ctr">
                    <a:solidFill>
                      <a:srgbClr val="D0CECE"/>
                    </a:solidFill>
                  </a:tcPr>
                </a:tc>
                <a:tc>
                  <a:txBody>
                    <a:bodyPr/>
                    <a:lstStyle/>
                    <a:p>
                      <a:pPr algn="ctr"/>
                      <a:r>
                        <a:rPr kumimoji="1" lang="en-US" altLang="ja-JP" sz="2000" b="1" dirty="0"/>
                        <a:t>1507</a:t>
                      </a:r>
                    </a:p>
                  </a:txBody>
                  <a:tcPr anchor="ctr">
                    <a:noFill/>
                  </a:tcPr>
                </a:tc>
                <a:extLst>
                  <a:ext uri="{0D108BD9-81ED-4DB2-BD59-A6C34878D82A}">
                    <a16:rowId xmlns:a16="http://schemas.microsoft.com/office/drawing/2014/main" val="3346374874"/>
                  </a:ext>
                </a:extLst>
              </a:tr>
            </a:tbl>
          </a:graphicData>
        </a:graphic>
      </p:graphicFrame>
      <mc:AlternateContent xmlns:mc="http://schemas.openxmlformats.org/markup-compatibility/2006" xmlns:a14="http://schemas.microsoft.com/office/drawing/2010/main">
        <mc:Choice Requires="a14">
          <p:graphicFrame>
            <p:nvGraphicFramePr>
              <p:cNvPr id="3" name="表 4">
                <a:extLst>
                  <a:ext uri="{FF2B5EF4-FFF2-40B4-BE49-F238E27FC236}">
                    <a16:creationId xmlns:a16="http://schemas.microsoft.com/office/drawing/2014/main" id="{0DEDE685-E70E-302A-F74B-5D32C45A657D}"/>
                  </a:ext>
                </a:extLst>
              </p:cNvPr>
              <p:cNvGraphicFramePr>
                <a:graphicFrameLocks noGrp="1"/>
              </p:cNvGraphicFramePr>
              <p:nvPr>
                <p:extLst>
                  <p:ext uri="{D42A27DB-BD31-4B8C-83A1-F6EECF244321}">
                    <p14:modId xmlns:p14="http://schemas.microsoft.com/office/powerpoint/2010/main" val="2696974495"/>
                  </p:ext>
                </p:extLst>
              </p:nvPr>
            </p:nvGraphicFramePr>
            <p:xfrm>
              <a:off x="1508145" y="4936788"/>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829097181"/>
                        </a:ext>
                      </a:extLst>
                    </a:gridCol>
                    <a:gridCol w="1524000">
                      <a:extLst>
                        <a:ext uri="{9D8B030D-6E8A-4147-A177-3AD203B41FA5}">
                          <a16:colId xmlns:a16="http://schemas.microsoft.com/office/drawing/2014/main" val="2902544644"/>
                        </a:ext>
                      </a:extLst>
                    </a:gridCol>
                    <a:gridCol w="1524000">
                      <a:extLst>
                        <a:ext uri="{9D8B030D-6E8A-4147-A177-3AD203B41FA5}">
                          <a16:colId xmlns:a16="http://schemas.microsoft.com/office/drawing/2014/main" val="1372351706"/>
                        </a:ext>
                      </a:extLst>
                    </a:gridCol>
                    <a:gridCol w="1524000">
                      <a:extLst>
                        <a:ext uri="{9D8B030D-6E8A-4147-A177-3AD203B41FA5}">
                          <a16:colId xmlns:a16="http://schemas.microsoft.com/office/drawing/2014/main" val="637377671"/>
                        </a:ext>
                      </a:extLst>
                    </a:gridCol>
                  </a:tblGrid>
                  <a:tr h="370840">
                    <a:tc>
                      <a:txBody>
                        <a:bodyPr/>
                        <a:lstStyle/>
                        <a:p>
                          <a:pPr algn="ct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𝑝𝑟𝑒𝑐𝑖𝑠𝑖𝑜𝑛</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𝑟𝑒𝑐𝑎𝑙𝑙</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ja-JP" altLang="en-US" dirty="0"/>
                        </a:p>
                      </a:txBody>
                      <a:tcPr/>
                    </a:tc>
                    <a:extLst>
                      <a:ext uri="{0D108BD9-81ED-4DB2-BD59-A6C34878D82A}">
                        <a16:rowId xmlns:a16="http://schemas.microsoft.com/office/drawing/2014/main" val="3755907843"/>
                      </a:ext>
                    </a:extLst>
                  </a:tr>
                  <a:tr h="370840">
                    <a:tc>
                      <a:txBody>
                        <a:bodyPr/>
                        <a:lstStyle/>
                        <a:p>
                          <a:pPr algn="ctr"/>
                          <a:r>
                            <a:rPr kumimoji="1" lang="ja-JP" altLang="en-US" dirty="0"/>
                            <a:t>従来手法</a:t>
                          </a:r>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0.235</a:t>
                          </a:r>
                          <a:endParaRPr kumimoji="1" lang="ja-JP" altLang="en-US" dirty="0"/>
                        </a:p>
                      </a:txBody>
                      <a:tcPr/>
                    </a:tc>
                    <a:tc>
                      <a:txBody>
                        <a:bodyPr/>
                        <a:lstStyle/>
                        <a:p>
                          <a:pPr algn="ctr"/>
                          <a:r>
                            <a:rPr kumimoji="1" lang="en-US" altLang="ja-JP" dirty="0"/>
                            <a:t>0.381</a:t>
                          </a:r>
                          <a:endParaRPr kumimoji="1" lang="ja-JP" altLang="en-US" dirty="0"/>
                        </a:p>
                      </a:txBody>
                      <a:tcPr/>
                    </a:tc>
                    <a:extLst>
                      <a:ext uri="{0D108BD9-81ED-4DB2-BD59-A6C34878D82A}">
                        <a16:rowId xmlns:a16="http://schemas.microsoft.com/office/drawing/2014/main" val="3655598480"/>
                      </a:ext>
                    </a:extLst>
                  </a:tr>
                  <a:tr h="370840">
                    <a:tc>
                      <a:txBody>
                        <a:bodyPr/>
                        <a:lstStyle/>
                        <a:p>
                          <a:pPr algn="ctr"/>
                          <a:r>
                            <a:rPr kumimoji="1" lang="en-US" altLang="ja-JP" dirty="0"/>
                            <a:t>CSSVM(RBF)</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0.322</a:t>
                          </a:r>
                          <a:endParaRPr kumimoji="1" lang="ja-JP" altLang="en-US" dirty="0"/>
                        </a:p>
                      </a:txBody>
                      <a:tcPr/>
                    </a:tc>
                    <a:tc>
                      <a:txBody>
                        <a:bodyPr/>
                        <a:lstStyle/>
                        <a:p>
                          <a:pPr algn="ctr"/>
                          <a:r>
                            <a:rPr kumimoji="1" lang="en-US" altLang="ja-JP" dirty="0"/>
                            <a:t>0.487</a:t>
                          </a:r>
                          <a:endParaRPr kumimoji="1" lang="ja-JP" altLang="en-US" dirty="0"/>
                        </a:p>
                      </a:txBody>
                      <a:tcPr/>
                    </a:tc>
                    <a:extLst>
                      <a:ext uri="{0D108BD9-81ED-4DB2-BD59-A6C34878D82A}">
                        <a16:rowId xmlns:a16="http://schemas.microsoft.com/office/drawing/2014/main" val="2514650827"/>
                      </a:ext>
                    </a:extLst>
                  </a:tr>
                  <a:tr h="370840">
                    <a:tc>
                      <a:txBody>
                        <a:bodyPr/>
                        <a:lstStyle/>
                        <a:p>
                          <a:pPr algn="ctr"/>
                          <a:r>
                            <a:rPr kumimoji="1" lang="en-US" altLang="ja-JP" dirty="0"/>
                            <a:t>CSSVM(Poly)</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0.321</a:t>
                          </a:r>
                          <a:endParaRPr kumimoji="1" lang="ja-JP" altLang="en-US" dirty="0"/>
                        </a:p>
                      </a:txBody>
                      <a:tcPr/>
                    </a:tc>
                    <a:tc>
                      <a:txBody>
                        <a:bodyPr/>
                        <a:lstStyle/>
                        <a:p>
                          <a:pPr algn="ctr"/>
                          <a:r>
                            <a:rPr kumimoji="1" lang="en-US" altLang="ja-JP" dirty="0"/>
                            <a:t>0.486</a:t>
                          </a:r>
                          <a:endParaRPr kumimoji="1" lang="ja-JP" altLang="en-US" dirty="0"/>
                        </a:p>
                      </a:txBody>
                      <a:tcPr/>
                    </a:tc>
                    <a:extLst>
                      <a:ext uri="{0D108BD9-81ED-4DB2-BD59-A6C34878D82A}">
                        <a16:rowId xmlns:a16="http://schemas.microsoft.com/office/drawing/2014/main" val="993602257"/>
                      </a:ext>
                    </a:extLst>
                  </a:tr>
                </a:tbl>
              </a:graphicData>
            </a:graphic>
          </p:graphicFrame>
        </mc:Choice>
        <mc:Fallback xmlns="">
          <p:graphicFrame>
            <p:nvGraphicFramePr>
              <p:cNvPr id="3" name="表 4">
                <a:extLst>
                  <a:ext uri="{FF2B5EF4-FFF2-40B4-BE49-F238E27FC236}">
                    <a16:creationId xmlns:a16="http://schemas.microsoft.com/office/drawing/2014/main" id="{0DEDE685-E70E-302A-F74B-5D32C45A657D}"/>
                  </a:ext>
                </a:extLst>
              </p:cNvPr>
              <p:cNvGraphicFramePr>
                <a:graphicFrameLocks noGrp="1"/>
              </p:cNvGraphicFramePr>
              <p:nvPr>
                <p:extLst>
                  <p:ext uri="{D42A27DB-BD31-4B8C-83A1-F6EECF244321}">
                    <p14:modId xmlns:p14="http://schemas.microsoft.com/office/powerpoint/2010/main" val="2696974495"/>
                  </p:ext>
                </p:extLst>
              </p:nvPr>
            </p:nvGraphicFramePr>
            <p:xfrm>
              <a:off x="1508145" y="4936788"/>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829097181"/>
                        </a:ext>
                      </a:extLst>
                    </a:gridCol>
                    <a:gridCol w="1524000">
                      <a:extLst>
                        <a:ext uri="{9D8B030D-6E8A-4147-A177-3AD203B41FA5}">
                          <a16:colId xmlns:a16="http://schemas.microsoft.com/office/drawing/2014/main" val="2902544644"/>
                        </a:ext>
                      </a:extLst>
                    </a:gridCol>
                    <a:gridCol w="1524000">
                      <a:extLst>
                        <a:ext uri="{9D8B030D-6E8A-4147-A177-3AD203B41FA5}">
                          <a16:colId xmlns:a16="http://schemas.microsoft.com/office/drawing/2014/main" val="1372351706"/>
                        </a:ext>
                      </a:extLst>
                    </a:gridCol>
                    <a:gridCol w="1524000">
                      <a:extLst>
                        <a:ext uri="{9D8B030D-6E8A-4147-A177-3AD203B41FA5}">
                          <a16:colId xmlns:a16="http://schemas.microsoft.com/office/drawing/2014/main" val="637377671"/>
                        </a:ext>
                      </a:extLst>
                    </a:gridCol>
                  </a:tblGrid>
                  <a:tr h="370840">
                    <a:tc>
                      <a:txBody>
                        <a:bodyPr/>
                        <a:lstStyle/>
                        <a:p>
                          <a:pPr algn="ctr"/>
                          <a:endParaRPr kumimoji="1" lang="ja-JP" altLang="en-US" dirty="0"/>
                        </a:p>
                      </a:txBody>
                      <a:tcPr/>
                    </a:tc>
                    <a:tc>
                      <a:txBody>
                        <a:bodyPr/>
                        <a:lstStyle/>
                        <a:p>
                          <a:endParaRPr lang="ja-JP"/>
                        </a:p>
                      </a:txBody>
                      <a:tcPr>
                        <a:blipFill>
                          <a:blip r:embed="rId4"/>
                          <a:stretch>
                            <a:fillRect l="-100000" t="-1639" r="-200000" b="-324590"/>
                          </a:stretch>
                        </a:blipFill>
                      </a:tcPr>
                    </a:tc>
                    <a:tc>
                      <a:txBody>
                        <a:bodyPr/>
                        <a:lstStyle/>
                        <a:p>
                          <a:endParaRPr lang="ja-JP"/>
                        </a:p>
                      </a:txBody>
                      <a:tcPr>
                        <a:blipFill>
                          <a:blip r:embed="rId4"/>
                          <a:stretch>
                            <a:fillRect l="-200800" t="-1639" r="-100800" b="-324590"/>
                          </a:stretch>
                        </a:blipFill>
                      </a:tcPr>
                    </a:tc>
                    <a:tc>
                      <a:txBody>
                        <a:bodyPr/>
                        <a:lstStyle/>
                        <a:p>
                          <a:endParaRPr lang="ja-JP"/>
                        </a:p>
                      </a:txBody>
                      <a:tcPr>
                        <a:blipFill>
                          <a:blip r:embed="rId4"/>
                          <a:stretch>
                            <a:fillRect l="-300800" t="-1639" r="-800" b="-324590"/>
                          </a:stretch>
                        </a:blipFill>
                      </a:tcPr>
                    </a:tc>
                    <a:extLst>
                      <a:ext uri="{0D108BD9-81ED-4DB2-BD59-A6C34878D82A}">
                        <a16:rowId xmlns:a16="http://schemas.microsoft.com/office/drawing/2014/main" val="3755907843"/>
                      </a:ext>
                    </a:extLst>
                  </a:tr>
                  <a:tr h="370840">
                    <a:tc>
                      <a:txBody>
                        <a:bodyPr/>
                        <a:lstStyle/>
                        <a:p>
                          <a:pPr algn="ctr"/>
                          <a:r>
                            <a:rPr kumimoji="1" lang="ja-JP" altLang="en-US" dirty="0"/>
                            <a:t>従来手法</a:t>
                          </a:r>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0.235</a:t>
                          </a:r>
                          <a:endParaRPr kumimoji="1" lang="ja-JP" altLang="en-US" dirty="0"/>
                        </a:p>
                      </a:txBody>
                      <a:tcPr/>
                    </a:tc>
                    <a:tc>
                      <a:txBody>
                        <a:bodyPr/>
                        <a:lstStyle/>
                        <a:p>
                          <a:pPr algn="ctr"/>
                          <a:r>
                            <a:rPr kumimoji="1" lang="en-US" altLang="ja-JP" dirty="0"/>
                            <a:t>0.381</a:t>
                          </a:r>
                          <a:endParaRPr kumimoji="1" lang="ja-JP" altLang="en-US" dirty="0"/>
                        </a:p>
                      </a:txBody>
                      <a:tcPr/>
                    </a:tc>
                    <a:extLst>
                      <a:ext uri="{0D108BD9-81ED-4DB2-BD59-A6C34878D82A}">
                        <a16:rowId xmlns:a16="http://schemas.microsoft.com/office/drawing/2014/main" val="3655598480"/>
                      </a:ext>
                    </a:extLst>
                  </a:tr>
                  <a:tr h="370840">
                    <a:tc>
                      <a:txBody>
                        <a:bodyPr/>
                        <a:lstStyle/>
                        <a:p>
                          <a:pPr algn="ctr"/>
                          <a:r>
                            <a:rPr kumimoji="1" lang="en-US" altLang="ja-JP" dirty="0"/>
                            <a:t>CSSVM(RBF)</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0.322</a:t>
                          </a:r>
                          <a:endParaRPr kumimoji="1" lang="ja-JP" altLang="en-US" dirty="0"/>
                        </a:p>
                      </a:txBody>
                      <a:tcPr/>
                    </a:tc>
                    <a:tc>
                      <a:txBody>
                        <a:bodyPr/>
                        <a:lstStyle/>
                        <a:p>
                          <a:pPr algn="ctr"/>
                          <a:r>
                            <a:rPr kumimoji="1" lang="en-US" altLang="ja-JP" dirty="0"/>
                            <a:t>0.487</a:t>
                          </a:r>
                          <a:endParaRPr kumimoji="1" lang="ja-JP" altLang="en-US" dirty="0"/>
                        </a:p>
                      </a:txBody>
                      <a:tcPr/>
                    </a:tc>
                    <a:extLst>
                      <a:ext uri="{0D108BD9-81ED-4DB2-BD59-A6C34878D82A}">
                        <a16:rowId xmlns:a16="http://schemas.microsoft.com/office/drawing/2014/main" val="2514650827"/>
                      </a:ext>
                    </a:extLst>
                  </a:tr>
                  <a:tr h="370840">
                    <a:tc>
                      <a:txBody>
                        <a:bodyPr/>
                        <a:lstStyle/>
                        <a:p>
                          <a:pPr algn="ctr"/>
                          <a:r>
                            <a:rPr kumimoji="1" lang="en-US" altLang="ja-JP" dirty="0"/>
                            <a:t>CSSVM(Poly)</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0.321</a:t>
                          </a:r>
                          <a:endParaRPr kumimoji="1" lang="ja-JP" altLang="en-US" dirty="0"/>
                        </a:p>
                      </a:txBody>
                      <a:tcPr/>
                    </a:tc>
                    <a:tc>
                      <a:txBody>
                        <a:bodyPr/>
                        <a:lstStyle/>
                        <a:p>
                          <a:pPr algn="ctr"/>
                          <a:r>
                            <a:rPr kumimoji="1" lang="en-US" altLang="ja-JP" dirty="0"/>
                            <a:t>0.486</a:t>
                          </a:r>
                          <a:endParaRPr kumimoji="1" lang="ja-JP" altLang="en-US" dirty="0"/>
                        </a:p>
                      </a:txBody>
                      <a:tcPr/>
                    </a:tc>
                    <a:extLst>
                      <a:ext uri="{0D108BD9-81ED-4DB2-BD59-A6C34878D82A}">
                        <a16:rowId xmlns:a16="http://schemas.microsoft.com/office/drawing/2014/main" val="993602257"/>
                      </a:ext>
                    </a:extLst>
                  </a:tr>
                </a:tbl>
              </a:graphicData>
            </a:graphic>
          </p:graphicFrame>
        </mc:Fallback>
      </mc:AlternateContent>
    </p:spTree>
    <p:extLst>
      <p:ext uri="{BB962C8B-B14F-4D97-AF65-F5344CB8AC3E}">
        <p14:creationId xmlns:p14="http://schemas.microsoft.com/office/powerpoint/2010/main" val="27695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3"/>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954107"/>
          </a:xfrm>
          <a:prstGeom prst="rect">
            <a:avLst/>
          </a:prstGeom>
          <a:noFill/>
        </p:spPr>
        <p:txBody>
          <a:bodyPr wrap="square" rtlCol="0">
            <a:spAutoFit/>
          </a:bodyPr>
          <a:lstStyle/>
          <a:p>
            <a:pPr marL="0" indent="0">
              <a:buNone/>
            </a:pPr>
            <a:r>
              <a:rPr kumimoji="1" lang="en-US" altLang="ja-JP" sz="1400" dirty="0"/>
              <a:t>[1]</a:t>
            </a:r>
            <a:r>
              <a:rPr lang="ja-JP" altLang="en-US" sz="1400" dirty="0"/>
              <a:t> </a:t>
            </a:r>
            <a:endParaRPr lang="en-US" altLang="ja-JP" sz="1400" dirty="0"/>
          </a:p>
          <a:p>
            <a:pPr marL="0" indent="0">
              <a:buNone/>
            </a:pPr>
            <a:r>
              <a:rPr lang="en-US" altLang="ja-JP" sz="1400" dirty="0"/>
              <a:t>“A new led array acquisition method focusing on time-gradient and space-gradient values for road to vehicle visible light communication,”</a:t>
            </a:r>
            <a:r>
              <a:rPr lang="ja-JP" altLang="en-US" sz="1400" dirty="0"/>
              <a:t> </a:t>
            </a:r>
            <a:r>
              <a:rPr lang="en-US" altLang="ja-JP" sz="1400" dirty="0"/>
              <a:t>S. Usui, </a:t>
            </a:r>
            <a:r>
              <a:rPr lang="fr-FR" altLang="ja-JP" sz="1400" dirty="0"/>
              <a:t>IEICE Transactions on Communications (Japanese Edition), 2014</a:t>
            </a:r>
            <a:endParaRPr kumimoji="1" lang="en-US" altLang="ja-JP" sz="1400" dirty="0"/>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4">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en-US" altLang="ja-JP" dirty="0"/>
                  <a:t>CSSVM</a:t>
                </a:r>
                <a:r>
                  <a:rPr lang="ja-JP" altLang="en-US" dirty="0"/>
                  <a:t>を用いた時空間勾配散布図における閾値の　　　　　導出手法を検討した</a:t>
                </a:r>
                <a:endParaRPr lang="en-US" altLang="ja-JP" dirty="0"/>
              </a:p>
              <a:p>
                <a:r>
                  <a:rPr lang="en-US" altLang="ja-JP" dirty="0"/>
                  <a:t>RBF</a:t>
                </a:r>
                <a:r>
                  <a:rPr lang="ja-JP" altLang="en-US" dirty="0"/>
                  <a:t>及び</a:t>
                </a:r>
                <a:r>
                  <a:rPr lang="en-US" altLang="ja-JP" dirty="0"/>
                  <a:t>Poly</a:t>
                </a:r>
                <a:r>
                  <a:rPr lang="ja-JP" altLang="en-US" dirty="0"/>
                  <a:t>カーネルの</a:t>
                </a:r>
                <a:r>
                  <a:rPr lang="en-US" altLang="ja-JP" dirty="0"/>
                  <a:t>CSSVM</a:t>
                </a:r>
                <a:r>
                  <a:rPr lang="ja-JP" altLang="en-US" dirty="0"/>
                  <a:t>を用いることで，　　　　　従来手法より</a:t>
                </a:r>
                <a14:m>
                  <m:oMath xmlns:m="http://schemas.openxmlformats.org/officeDocument/2006/math">
                    <m:r>
                      <a:rPr lang="en-US" altLang="ja-JP" b="0" i="1" smtClean="0">
                        <a:latin typeface="Cambria Math" panose="02040503050406030204" pitchFamily="18" charset="0"/>
                      </a:rPr>
                      <m:t>𝑟𝑒𝑐𝑎𝑙𝑙</m:t>
                    </m:r>
                  </m:oMath>
                </a14:m>
                <a:r>
                  <a:rPr lang="ja-JP" altLang="en-US" dirty="0"/>
                  <a:t>が</a:t>
                </a:r>
                <a14:m>
                  <m:oMath xmlns:m="http://schemas.openxmlformats.org/officeDocument/2006/math">
                    <m:r>
                      <a:rPr lang="en-US" altLang="ja-JP" b="0" i="1" dirty="0" smtClean="0">
                        <a:latin typeface="Cambria Math" panose="02040503050406030204" pitchFamily="18" charset="0"/>
                      </a:rPr>
                      <m:t>37%</m:t>
                    </m:r>
                  </m:oMath>
                </a14:m>
                <a:r>
                  <a:rPr lang="ja-JP" altLang="en-US" dirty="0"/>
                  <a:t>，</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𝐹</m:t>
                        </m:r>
                      </m:e>
                      <m:sub>
                        <m:r>
                          <a:rPr lang="en-US" altLang="ja-JP" b="0" i="1" dirty="0" smtClean="0">
                            <a:latin typeface="Cambria Math" panose="02040503050406030204" pitchFamily="18" charset="0"/>
                          </a:rPr>
                          <m:t>1</m:t>
                        </m:r>
                      </m:sub>
                    </m:sSub>
                  </m:oMath>
                </a14:m>
                <a:r>
                  <a:rPr lang="ja-JP" altLang="en-US" dirty="0"/>
                  <a:t>が</a:t>
                </a:r>
                <a14:m>
                  <m:oMath xmlns:m="http://schemas.openxmlformats.org/officeDocument/2006/math">
                    <m:r>
                      <a:rPr lang="en-US" altLang="ja-JP" i="1" dirty="0" smtClean="0">
                        <a:latin typeface="Cambria Math" panose="02040503050406030204" pitchFamily="18" charset="0"/>
                      </a:rPr>
                      <m:t>2</m:t>
                    </m:r>
                    <m:r>
                      <a:rPr lang="en-US" altLang="ja-JP" i="1" dirty="0">
                        <a:latin typeface="Cambria Math" panose="02040503050406030204" pitchFamily="18" charset="0"/>
                      </a:rPr>
                      <m:t>7</m:t>
                    </m:r>
                    <m:r>
                      <a:rPr lang="en-US" altLang="ja-JP" b="0" i="1" dirty="0" smtClean="0">
                        <a:latin typeface="Cambria Math" panose="02040503050406030204" pitchFamily="18" charset="0"/>
                      </a:rPr>
                      <m:t>.8</m:t>
                    </m:r>
                    <m:r>
                      <a:rPr lang="en-US" altLang="ja-JP" i="1" dirty="0">
                        <a:latin typeface="Cambria Math" panose="02040503050406030204" pitchFamily="18" charset="0"/>
                      </a:rPr>
                      <m:t>%</m:t>
                    </m:r>
                  </m:oMath>
                </a14:m>
                <a:r>
                  <a:rPr lang="ja-JP" altLang="en-US" dirty="0"/>
                  <a:t>高い，　　　　　　　優れた判別曲線を導出することができた</a:t>
                </a:r>
                <a:endParaRPr lang="en-US" altLang="ja-JP" dirty="0"/>
              </a:p>
              <a:p>
                <a:pPr marL="0" indent="0">
                  <a:buNone/>
                </a:pPr>
                <a:endParaRPr lang="en-US" altLang="ja-JP" b="1" dirty="0"/>
              </a:p>
              <a:p>
                <a:pPr marL="0" indent="0">
                  <a:buNone/>
                </a:pPr>
                <a:endParaRPr lang="en-US" altLang="ja-JP" b="1" dirty="0"/>
              </a:p>
            </p:txBody>
          </p:sp>
        </mc:Choice>
        <mc:Fallback xmlns="">
          <p:sp>
            <p:nvSpPr>
              <p:cNvPr id="2" name="コンテンツ プレースホルダー 1">
                <a:extLst>
                  <a:ext uri="{FF2B5EF4-FFF2-40B4-BE49-F238E27FC236}">
                    <a16:creationId xmlns:a16="http://schemas.microsoft.com/office/drawing/2014/main" id="{C5F8A277-DCAF-46FB-A8D0-BF647F43CCD8}"/>
                  </a:ext>
                </a:extLst>
              </p:cNvPr>
              <p:cNvSpPr>
                <a:spLocks noGrp="1" noRot="1" noChangeAspect="1" noMove="1" noResize="1" noEditPoints="1" noAdjustHandles="1" noChangeArrowheads="1" noChangeShapeType="1" noTextEdit="1"/>
              </p:cNvSpPr>
              <p:nvPr>
                <p:ph idx="1"/>
              </p:nvPr>
            </p:nvSpPr>
            <p:spPr>
              <a:xfrm>
                <a:off x="258792" y="805776"/>
                <a:ext cx="8626416" cy="5906996"/>
              </a:xfrm>
              <a:blipFill>
                <a:blip r:embed="rId3"/>
                <a:stretch>
                  <a:fillRect l="-1059" t="-1342"/>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a:t>
            </a:r>
            <a:endParaRPr kumimoji="1" lang="ja-JP" altLang="en-US" dirty="0"/>
          </a:p>
        </p:txBody>
      </p:sp>
      <p:grpSp>
        <p:nvGrpSpPr>
          <p:cNvPr id="5" name="グループ化 4">
            <a:extLst>
              <a:ext uri="{FF2B5EF4-FFF2-40B4-BE49-F238E27FC236}">
                <a16:creationId xmlns:a16="http://schemas.microsoft.com/office/drawing/2014/main" id="{B8267062-A785-CC71-3B01-775FCF58E216}"/>
              </a:ext>
            </a:extLst>
          </p:cNvPr>
          <p:cNvGrpSpPr>
            <a:grpSpLocks noChangeAspect="1"/>
          </p:cNvGrpSpPr>
          <p:nvPr/>
        </p:nvGrpSpPr>
        <p:grpSpPr>
          <a:xfrm>
            <a:off x="572622" y="3891781"/>
            <a:ext cx="2520000" cy="2520000"/>
            <a:chOff x="175928" y="3316937"/>
            <a:chExt cx="2880000" cy="2880000"/>
          </a:xfrm>
        </p:grpSpPr>
        <p:pic>
          <p:nvPicPr>
            <p:cNvPr id="6" name="図 5">
              <a:extLst>
                <a:ext uri="{FF2B5EF4-FFF2-40B4-BE49-F238E27FC236}">
                  <a16:creationId xmlns:a16="http://schemas.microsoft.com/office/drawing/2014/main" id="{8E056165-AE24-557B-ED26-45F9E27B2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7" name="直線コネクタ 6">
              <a:extLst>
                <a:ext uri="{FF2B5EF4-FFF2-40B4-BE49-F238E27FC236}">
                  <a16:creationId xmlns:a16="http://schemas.microsoft.com/office/drawing/2014/main" id="{6244ED01-E78B-E96D-DB2E-62068334012E}"/>
                </a:ext>
              </a:extLst>
            </p:cNvPr>
            <p:cNvCxnSpPr>
              <a:cxnSpLocks/>
            </p:cNvCxnSpPr>
            <p:nvPr/>
          </p:nvCxnSpPr>
          <p:spPr>
            <a:xfrm>
              <a:off x="531840" y="4521314"/>
              <a:ext cx="2232463" cy="98545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8" name="図 7">
            <a:extLst>
              <a:ext uri="{FF2B5EF4-FFF2-40B4-BE49-F238E27FC236}">
                <a16:creationId xmlns:a16="http://schemas.microsoft.com/office/drawing/2014/main" id="{0B0D6C20-8DC3-DD3D-B260-81F116BCF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00" y="3891781"/>
            <a:ext cx="2520000" cy="2520000"/>
          </a:xfrm>
          <a:prstGeom prst="rect">
            <a:avLst/>
          </a:prstGeom>
        </p:spPr>
      </p:pic>
      <p:pic>
        <p:nvPicPr>
          <p:cNvPr id="9" name="図 8">
            <a:extLst>
              <a:ext uri="{FF2B5EF4-FFF2-40B4-BE49-F238E27FC236}">
                <a16:creationId xmlns:a16="http://schemas.microsoft.com/office/drawing/2014/main" id="{D85FCCC8-042C-82B7-B462-EE1717EF7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2845" y="3891781"/>
            <a:ext cx="2520000" cy="2520000"/>
          </a:xfrm>
          <a:prstGeom prst="rect">
            <a:avLst/>
          </a:prstGeom>
        </p:spPr>
      </p:pic>
      <p:sp>
        <p:nvSpPr>
          <p:cNvPr id="12" name="テキスト ボックス 11">
            <a:extLst>
              <a:ext uri="{FF2B5EF4-FFF2-40B4-BE49-F238E27FC236}">
                <a16:creationId xmlns:a16="http://schemas.microsoft.com/office/drawing/2014/main" id="{C9362174-776B-627B-A6D8-50B71DE311F3}"/>
              </a:ext>
            </a:extLst>
          </p:cNvPr>
          <p:cNvSpPr txBox="1"/>
          <p:nvPr/>
        </p:nvSpPr>
        <p:spPr>
          <a:xfrm>
            <a:off x="1015010" y="3767042"/>
            <a:ext cx="1691473" cy="338554"/>
          </a:xfrm>
          <a:prstGeom prst="rect">
            <a:avLst/>
          </a:prstGeom>
          <a:noFill/>
          <a:ln>
            <a:noFill/>
          </a:ln>
        </p:spPr>
        <p:txBody>
          <a:bodyPr wrap="square" rtlCol="0">
            <a:spAutoFit/>
          </a:bodyPr>
          <a:lstStyle/>
          <a:p>
            <a:pPr algn="ctr"/>
            <a:r>
              <a:rPr kumimoji="1" lang="ja-JP" altLang="en-US" sz="1600" dirty="0"/>
              <a:t>従来手法</a:t>
            </a:r>
          </a:p>
        </p:txBody>
      </p:sp>
      <p:sp>
        <p:nvSpPr>
          <p:cNvPr id="14" name="テキスト ボックス 13">
            <a:extLst>
              <a:ext uri="{FF2B5EF4-FFF2-40B4-BE49-F238E27FC236}">
                <a16:creationId xmlns:a16="http://schemas.microsoft.com/office/drawing/2014/main" id="{4A4F4819-2475-1D0D-36B8-B7E120C813CC}"/>
              </a:ext>
            </a:extLst>
          </p:cNvPr>
          <p:cNvSpPr txBox="1"/>
          <p:nvPr/>
        </p:nvSpPr>
        <p:spPr>
          <a:xfrm>
            <a:off x="3726263" y="3767042"/>
            <a:ext cx="1691473" cy="338554"/>
          </a:xfrm>
          <a:prstGeom prst="rect">
            <a:avLst/>
          </a:prstGeom>
          <a:noFill/>
          <a:ln>
            <a:noFill/>
          </a:ln>
        </p:spPr>
        <p:txBody>
          <a:bodyPr wrap="square" rtlCol="0">
            <a:spAutoFit/>
          </a:bodyPr>
          <a:lstStyle/>
          <a:p>
            <a:pPr algn="ctr"/>
            <a:r>
              <a:rPr kumimoji="1" lang="en-US" altLang="ja-JP" sz="1600" dirty="0"/>
              <a:t>CSSVM(RBF)</a:t>
            </a:r>
            <a:endParaRPr kumimoji="1" lang="ja-JP" altLang="en-US" sz="1600" dirty="0"/>
          </a:p>
        </p:txBody>
      </p:sp>
      <p:sp>
        <p:nvSpPr>
          <p:cNvPr id="15" name="テキスト ボックス 14">
            <a:extLst>
              <a:ext uri="{FF2B5EF4-FFF2-40B4-BE49-F238E27FC236}">
                <a16:creationId xmlns:a16="http://schemas.microsoft.com/office/drawing/2014/main" id="{19CF87A7-5E0E-2664-9CE5-5CDD24CA2FF8}"/>
              </a:ext>
            </a:extLst>
          </p:cNvPr>
          <p:cNvSpPr txBox="1"/>
          <p:nvPr/>
        </p:nvSpPr>
        <p:spPr>
          <a:xfrm>
            <a:off x="6527108" y="3767042"/>
            <a:ext cx="1691473" cy="338554"/>
          </a:xfrm>
          <a:prstGeom prst="rect">
            <a:avLst/>
          </a:prstGeom>
          <a:noFill/>
          <a:ln>
            <a:noFill/>
          </a:ln>
        </p:spPr>
        <p:txBody>
          <a:bodyPr wrap="square" rtlCol="0">
            <a:spAutoFit/>
          </a:bodyPr>
          <a:lstStyle/>
          <a:p>
            <a:pPr algn="ctr"/>
            <a:r>
              <a:rPr kumimoji="1" lang="en-US" altLang="ja-JP" sz="1600" dirty="0"/>
              <a:t>CSSVM(Poly)</a:t>
            </a:r>
            <a:endParaRPr kumimoji="1" lang="ja-JP" altLang="en-US" sz="1600" dirty="0"/>
          </a:p>
        </p:txBody>
      </p:sp>
    </p:spTree>
    <p:extLst>
      <p:ext uri="{BB962C8B-B14F-4D97-AF65-F5344CB8AC3E}">
        <p14:creationId xmlns:p14="http://schemas.microsoft.com/office/powerpoint/2010/main" val="4088976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31</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機械学習による閾値の導出</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今回は，</a:t>
            </a:r>
            <a:r>
              <a:rPr lang="en-US" altLang="ja-JP" dirty="0"/>
              <a:t>python</a:t>
            </a:r>
            <a:r>
              <a:rPr lang="ja-JP" altLang="en-US" dirty="0"/>
              <a:t>の機械学習ライブラリである</a:t>
            </a:r>
            <a:r>
              <a:rPr lang="en-US" altLang="ja-JP" dirty="0"/>
              <a:t>scikit-learn</a:t>
            </a:r>
            <a:r>
              <a:rPr lang="ja-JP" altLang="en-US" dirty="0"/>
              <a:t>から，決定木と</a:t>
            </a:r>
            <a:r>
              <a:rPr lang="en-US" altLang="ja-JP" dirty="0"/>
              <a:t>SVM</a:t>
            </a:r>
            <a:r>
              <a:rPr lang="ja-JP" altLang="en-US" dirty="0"/>
              <a:t>を用いて学習を行った．</a:t>
            </a:r>
            <a:endParaRPr lang="en-US" altLang="ja-JP" dirty="0"/>
          </a:p>
          <a:p>
            <a:pPr lvl="1"/>
            <a:r>
              <a:rPr lang="ja-JP" altLang="en-US" dirty="0"/>
              <a:t>今回はパラメータは初期値で行った．</a:t>
            </a:r>
            <a:endParaRPr lang="en-US" altLang="ja-JP" dirty="0"/>
          </a:p>
          <a:p>
            <a:pPr lvl="1"/>
            <a:endParaRPr lang="en-US" altLang="ja-JP" dirty="0"/>
          </a:p>
          <a:p>
            <a:r>
              <a:rPr lang="ja-JP" altLang="en-US" dirty="0"/>
              <a:t>機械学習諸元と，用いた空間</a:t>
            </a:r>
            <a:r>
              <a:rPr lang="en-US" altLang="ja-JP" dirty="0"/>
              <a:t>-</a:t>
            </a:r>
            <a:r>
              <a:rPr lang="ja-JP" altLang="en-US" dirty="0"/>
              <a:t>時間勾配データの散布図を以下に示す．</a:t>
            </a:r>
            <a:endParaRPr lang="en-US" altLang="ja-JP"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nvGraphicFramePr>
        <p:xfrm>
          <a:off x="537990" y="4066493"/>
          <a:ext cx="2954510" cy="1767840"/>
        </p:xfrm>
        <a:graphic>
          <a:graphicData uri="http://schemas.openxmlformats.org/drawingml/2006/table">
            <a:tbl>
              <a:tblPr firstRow="1" bandRow="1">
                <a:tableStyleId>{5940675A-B579-460E-94D1-54222C63F5DA}</a:tableStyleId>
              </a:tblPr>
              <a:tblGrid>
                <a:gridCol w="1278110">
                  <a:extLst>
                    <a:ext uri="{9D8B030D-6E8A-4147-A177-3AD203B41FA5}">
                      <a16:colId xmlns:a16="http://schemas.microsoft.com/office/drawing/2014/main" val="432297810"/>
                    </a:ext>
                  </a:extLst>
                </a:gridCol>
                <a:gridCol w="1676400">
                  <a:extLst>
                    <a:ext uri="{9D8B030D-6E8A-4147-A177-3AD203B41FA5}">
                      <a16:colId xmlns:a16="http://schemas.microsoft.com/office/drawing/2014/main" val="1756635863"/>
                    </a:ext>
                  </a:extLst>
                </a:gridCol>
              </a:tblGrid>
              <a:tr h="308430">
                <a:tc>
                  <a:txBody>
                    <a:bodyPr/>
                    <a:lstStyle/>
                    <a:p>
                      <a:pPr algn="ctr"/>
                      <a:r>
                        <a:rPr kumimoji="1" lang="ja-JP" altLang="en-US" sz="1400" b="1" dirty="0"/>
                        <a:t>データ数</a:t>
                      </a:r>
                      <a:endParaRPr kumimoji="1" lang="en-US" altLang="ja-JP" sz="1400" b="1" dirty="0"/>
                    </a:p>
                    <a:p>
                      <a:pPr algn="ctr"/>
                      <a:r>
                        <a:rPr kumimoji="1" lang="ja-JP" altLang="en-US" sz="1400" b="1" dirty="0"/>
                        <a:t>（</a:t>
                      </a:r>
                      <a:r>
                        <a:rPr kumimoji="1" lang="en-US" altLang="ja-JP" sz="1400" b="1" dirty="0"/>
                        <a:t>LED</a:t>
                      </a:r>
                      <a:r>
                        <a:rPr kumimoji="1" lang="ja-JP" altLang="en-US" sz="1400" b="1" dirty="0"/>
                        <a:t>送信機）</a:t>
                      </a:r>
                      <a:endParaRPr kumimoji="1" lang="en-US" altLang="ja-JP" sz="1400" b="1" dirty="0"/>
                    </a:p>
                  </a:txBody>
                  <a:tcPr/>
                </a:tc>
                <a:tc>
                  <a:txBody>
                    <a:bodyPr/>
                    <a:lstStyle/>
                    <a:p>
                      <a:pPr algn="ctr"/>
                      <a:r>
                        <a:rPr kumimoji="1" lang="en-US" altLang="ja-JP" sz="1400" b="1" dirty="0"/>
                        <a:t>6115 </a:t>
                      </a:r>
                      <a:r>
                        <a:rPr kumimoji="1" lang="ja-JP" altLang="en-US" sz="1400" b="1" dirty="0"/>
                        <a:t>個</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データ数</a:t>
                      </a:r>
                      <a:endParaRPr kumimoji="1" lang="en-US" altLang="ja-JP" sz="1400" b="1" dirty="0"/>
                    </a:p>
                    <a:p>
                      <a:pPr algn="ctr"/>
                      <a:r>
                        <a:rPr kumimoji="1" lang="ja-JP" altLang="en-US" sz="1400" b="1" dirty="0"/>
                        <a:t>（背景）</a:t>
                      </a:r>
                      <a:endParaRPr kumimoji="1" lang="en-US" altLang="ja-JP" sz="1400" b="1" dirty="0"/>
                    </a:p>
                  </a:txBody>
                  <a:tcPr/>
                </a:tc>
                <a:tc>
                  <a:txBody>
                    <a:bodyPr/>
                    <a:lstStyle/>
                    <a:p>
                      <a:pPr algn="ctr"/>
                      <a:r>
                        <a:rPr kumimoji="1" lang="en-US" altLang="ja-JP" sz="1400" b="1" dirty="0"/>
                        <a:t>6401 </a:t>
                      </a:r>
                      <a:r>
                        <a:rPr kumimoji="1" lang="ja-JP" altLang="en-US" sz="1400" b="1" dirty="0"/>
                        <a:t>個</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ja-JP" altLang="en-US" sz="1400" b="1" dirty="0"/>
                        <a:t>特徴量</a:t>
                      </a:r>
                      <a:endParaRPr kumimoji="1" lang="en-US" altLang="ja-JP" sz="1400" b="1" dirty="0"/>
                    </a:p>
                  </a:txBody>
                  <a:tcPr/>
                </a:tc>
                <a:tc>
                  <a:txBody>
                    <a:bodyPr/>
                    <a:lstStyle/>
                    <a:p>
                      <a:pPr algn="ctr"/>
                      <a:r>
                        <a:rPr kumimoji="1" lang="en-US" altLang="ja-JP" sz="1400" b="1" dirty="0"/>
                        <a:t>2 </a:t>
                      </a:r>
                      <a:r>
                        <a:rPr kumimoji="1" lang="ja-JP" altLang="en-US" sz="1400" b="1" dirty="0"/>
                        <a:t>種</a:t>
                      </a:r>
                      <a:endParaRPr kumimoji="1" lang="en-US" altLang="ja-JP" sz="1400" b="1" dirty="0"/>
                    </a:p>
                    <a:p>
                      <a:pPr algn="ctr"/>
                      <a:r>
                        <a:rPr kumimoji="1" lang="ja-JP" altLang="en-US" sz="1400" b="1" dirty="0"/>
                        <a:t>（空間</a:t>
                      </a:r>
                      <a:r>
                        <a:rPr kumimoji="1" lang="en-US" altLang="ja-JP" sz="1400" b="1" dirty="0"/>
                        <a:t>-</a:t>
                      </a:r>
                      <a:r>
                        <a:rPr kumimoji="1" lang="ja-JP" altLang="en-US" sz="1400" b="1" dirty="0"/>
                        <a:t>時間勾配）</a:t>
                      </a:r>
                      <a:endParaRPr kumimoji="1" lang="en-US" altLang="ja-JP" sz="1400" b="1" dirty="0"/>
                    </a:p>
                  </a:txBody>
                  <a:tcPr/>
                </a:tc>
                <a:extLst>
                  <a:ext uri="{0D108BD9-81ED-4DB2-BD59-A6C34878D82A}">
                    <a16:rowId xmlns:a16="http://schemas.microsoft.com/office/drawing/2014/main" val="113809042"/>
                  </a:ext>
                </a:extLst>
              </a:tr>
            </a:tbl>
          </a:graphicData>
        </a:graphic>
      </p:graphicFrame>
      <p:sp>
        <p:nvSpPr>
          <p:cNvPr id="17" name="テキスト ボックス 16">
            <a:extLst>
              <a:ext uri="{FF2B5EF4-FFF2-40B4-BE49-F238E27FC236}">
                <a16:creationId xmlns:a16="http://schemas.microsoft.com/office/drawing/2014/main" id="{D77F8B1C-2B4E-3912-AE4D-FB87C674F24A}"/>
              </a:ext>
            </a:extLst>
          </p:cNvPr>
          <p:cNvSpPr txBox="1"/>
          <p:nvPr/>
        </p:nvSpPr>
        <p:spPr>
          <a:xfrm>
            <a:off x="651839" y="3609738"/>
            <a:ext cx="2650612" cy="369332"/>
          </a:xfrm>
          <a:prstGeom prst="rect">
            <a:avLst/>
          </a:prstGeom>
          <a:noFill/>
        </p:spPr>
        <p:txBody>
          <a:bodyPr wrap="square" rtlCol="0">
            <a:spAutoFit/>
          </a:bodyPr>
          <a:lstStyle/>
          <a:p>
            <a:pPr algn="ctr"/>
            <a:r>
              <a:rPr kumimoji="1" lang="ja-JP" altLang="en-US" b="1" dirty="0"/>
              <a:t>機械学習諸元</a:t>
            </a:r>
          </a:p>
        </p:txBody>
      </p:sp>
      <p:pic>
        <p:nvPicPr>
          <p:cNvPr id="6" name="図 5">
            <a:extLst>
              <a:ext uri="{FF2B5EF4-FFF2-40B4-BE49-F238E27FC236}">
                <a16:creationId xmlns:a16="http://schemas.microsoft.com/office/drawing/2014/main" id="{1026F8E5-7389-931D-676F-D7B175AF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675" y="2890563"/>
            <a:ext cx="3600000" cy="3600000"/>
          </a:xfrm>
          <a:prstGeom prst="rect">
            <a:avLst/>
          </a:prstGeom>
        </p:spPr>
      </p:pic>
    </p:spTree>
    <p:extLst>
      <p:ext uri="{BB962C8B-B14F-4D97-AF65-F5344CB8AC3E}">
        <p14:creationId xmlns:p14="http://schemas.microsoft.com/office/powerpoint/2010/main" val="386079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機械学習を用いた閾値設定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機械学習を用いて非線形な閾値を設定し，より多くの　　　</a:t>
            </a:r>
            <a:r>
              <a:rPr lang="en-US" altLang="ja-JP" dirty="0"/>
              <a:t>LED</a:t>
            </a:r>
            <a:r>
              <a:rPr lang="ja-JP" altLang="en-US" dirty="0"/>
              <a:t>送信機を検出することで，精度の向上に繋げたい</a:t>
            </a:r>
            <a:endParaRPr lang="en-US" altLang="ja-JP" dirty="0"/>
          </a:p>
        </p:txBody>
      </p:sp>
      <p:grpSp>
        <p:nvGrpSpPr>
          <p:cNvPr id="3" name="グループ化 2">
            <a:extLst>
              <a:ext uri="{FF2B5EF4-FFF2-40B4-BE49-F238E27FC236}">
                <a16:creationId xmlns:a16="http://schemas.microsoft.com/office/drawing/2014/main" id="{3B93EA85-E67E-B81B-12A6-5EBBB3C904E9}"/>
              </a:ext>
            </a:extLst>
          </p:cNvPr>
          <p:cNvGrpSpPr>
            <a:grpSpLocks noChangeAspect="1"/>
          </p:cNvGrpSpPr>
          <p:nvPr/>
        </p:nvGrpSpPr>
        <p:grpSpPr>
          <a:xfrm>
            <a:off x="578480" y="2559751"/>
            <a:ext cx="3600000" cy="3600000"/>
            <a:chOff x="175928" y="3316937"/>
            <a:chExt cx="2880000" cy="2880000"/>
          </a:xfrm>
        </p:grpSpPr>
        <p:pic>
          <p:nvPicPr>
            <p:cNvPr id="16" name="図 15">
              <a:extLst>
                <a:ext uri="{FF2B5EF4-FFF2-40B4-BE49-F238E27FC236}">
                  <a16:creationId xmlns:a16="http://schemas.microsoft.com/office/drawing/2014/main" id="{76C20B25-B13B-7109-7E9C-29A93FE50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18" name="直線コネクタ 17">
              <a:extLst>
                <a:ext uri="{FF2B5EF4-FFF2-40B4-BE49-F238E27FC236}">
                  <a16:creationId xmlns:a16="http://schemas.microsoft.com/office/drawing/2014/main" id="{B2DDCD06-D3EE-511D-B9ED-7F98FEB90F4A}"/>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5EDF750-CBEA-337A-7EC6-06A7FB6F38F6}"/>
              </a:ext>
            </a:extLst>
          </p:cNvPr>
          <p:cNvSpPr txBox="1"/>
          <p:nvPr/>
        </p:nvSpPr>
        <p:spPr>
          <a:xfrm>
            <a:off x="3027091" y="5297037"/>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pic>
        <p:nvPicPr>
          <p:cNvPr id="21" name="図 20">
            <a:extLst>
              <a:ext uri="{FF2B5EF4-FFF2-40B4-BE49-F238E27FC236}">
                <a16:creationId xmlns:a16="http://schemas.microsoft.com/office/drawing/2014/main" id="{D066845C-EB58-4853-2A5F-7BC6FAAAB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925" y="2559751"/>
            <a:ext cx="3600000" cy="3600000"/>
          </a:xfrm>
          <a:prstGeom prst="rect">
            <a:avLst/>
          </a:prstGeom>
        </p:spPr>
      </p:pic>
      <p:cxnSp>
        <p:nvCxnSpPr>
          <p:cNvPr id="22" name="直線コネクタ 21">
            <a:extLst>
              <a:ext uri="{FF2B5EF4-FFF2-40B4-BE49-F238E27FC236}">
                <a16:creationId xmlns:a16="http://schemas.microsoft.com/office/drawing/2014/main" id="{235D70E7-0733-766B-491A-F88FF171244F}"/>
              </a:ext>
            </a:extLst>
          </p:cNvPr>
          <p:cNvCxnSpPr>
            <a:cxnSpLocks/>
          </p:cNvCxnSpPr>
          <p:nvPr/>
        </p:nvCxnSpPr>
        <p:spPr>
          <a:xfrm>
            <a:off x="5602815" y="4065222"/>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3BE5C7-9BB9-B521-0B4C-6137938F942F}"/>
              </a:ext>
            </a:extLst>
          </p:cNvPr>
          <p:cNvSpPr txBox="1"/>
          <p:nvPr/>
        </p:nvSpPr>
        <p:spPr>
          <a:xfrm>
            <a:off x="1072577" y="2375803"/>
            <a:ext cx="2598311" cy="461665"/>
          </a:xfrm>
          <a:prstGeom prst="rect">
            <a:avLst/>
          </a:prstGeom>
          <a:noFill/>
          <a:ln>
            <a:noFill/>
          </a:ln>
        </p:spPr>
        <p:txBody>
          <a:bodyPr wrap="square" rtlCol="0">
            <a:spAutoFit/>
          </a:bodyPr>
          <a:lstStyle/>
          <a:p>
            <a:pPr algn="ctr"/>
            <a:r>
              <a:rPr kumimoji="1" lang="ja-JP" altLang="en-US" sz="2400" b="1" dirty="0"/>
              <a:t>現在の閾値直線</a:t>
            </a:r>
          </a:p>
        </p:txBody>
      </p:sp>
      <p:sp>
        <p:nvSpPr>
          <p:cNvPr id="29" name="テキスト ボックス 28">
            <a:extLst>
              <a:ext uri="{FF2B5EF4-FFF2-40B4-BE49-F238E27FC236}">
                <a16:creationId xmlns:a16="http://schemas.microsoft.com/office/drawing/2014/main" id="{0D516E8C-E200-690B-2B6D-5BDCDBB4BEA5}"/>
              </a:ext>
            </a:extLst>
          </p:cNvPr>
          <p:cNvSpPr txBox="1"/>
          <p:nvPr/>
        </p:nvSpPr>
        <p:spPr>
          <a:xfrm>
            <a:off x="5734969" y="2375803"/>
            <a:ext cx="2598311" cy="461665"/>
          </a:xfrm>
          <a:prstGeom prst="rect">
            <a:avLst/>
          </a:prstGeom>
          <a:noFill/>
          <a:ln>
            <a:noFill/>
          </a:ln>
        </p:spPr>
        <p:txBody>
          <a:bodyPr wrap="square" rtlCol="0">
            <a:spAutoFit/>
          </a:bodyPr>
          <a:lstStyle/>
          <a:p>
            <a:pPr algn="ctr"/>
            <a:r>
              <a:rPr kumimoji="1" lang="ja-JP" altLang="en-US" sz="2400" b="1" dirty="0"/>
              <a:t>理想の閾値</a:t>
            </a:r>
            <a:r>
              <a:rPr kumimoji="1" lang="en-US" altLang="ja-JP" sz="2400" dirty="0"/>
              <a:t>(</a:t>
            </a:r>
            <a:r>
              <a:rPr kumimoji="1" lang="ja-JP" altLang="en-US" sz="2400" dirty="0"/>
              <a:t>例</a:t>
            </a:r>
            <a:r>
              <a:rPr kumimoji="1" lang="en-US" altLang="ja-JP" sz="2400" dirty="0"/>
              <a:t>)</a:t>
            </a:r>
            <a:endParaRPr kumimoji="1" lang="ja-JP" altLang="en-US" sz="2400" dirty="0"/>
          </a:p>
        </p:txBody>
      </p:sp>
      <p:cxnSp>
        <p:nvCxnSpPr>
          <p:cNvPr id="31" name="直線コネクタ 30">
            <a:extLst>
              <a:ext uri="{FF2B5EF4-FFF2-40B4-BE49-F238E27FC236}">
                <a16:creationId xmlns:a16="http://schemas.microsoft.com/office/drawing/2014/main" id="{9F57A909-C1A3-D51B-BD63-AFE6AA635F4C}"/>
              </a:ext>
            </a:extLst>
          </p:cNvPr>
          <p:cNvCxnSpPr>
            <a:cxnSpLocks/>
          </p:cNvCxnSpPr>
          <p:nvPr/>
        </p:nvCxnSpPr>
        <p:spPr>
          <a:xfrm>
            <a:off x="6400800" y="4591443"/>
            <a:ext cx="174645" cy="70559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2B63A-131E-EDEE-332C-4EE85720DCE8}"/>
              </a:ext>
            </a:extLst>
          </p:cNvPr>
          <p:cNvCxnSpPr>
            <a:cxnSpLocks/>
          </p:cNvCxnSpPr>
          <p:nvPr/>
        </p:nvCxnSpPr>
        <p:spPr>
          <a:xfrm flipV="1">
            <a:off x="6575445" y="4944240"/>
            <a:ext cx="1781155" cy="3527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5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sp>
        <p:nvSpPr>
          <p:cNvPr id="7" name="正方形/長方形 6">
            <a:extLst>
              <a:ext uri="{FF2B5EF4-FFF2-40B4-BE49-F238E27FC236}">
                <a16:creationId xmlns:a16="http://schemas.microsoft.com/office/drawing/2014/main" id="{DE419F21-4371-4D35-B1C5-14BDFE2CDCF9}"/>
              </a:ext>
            </a:extLst>
          </p:cNvPr>
          <p:cNvSpPr/>
          <p:nvPr/>
        </p:nvSpPr>
        <p:spPr>
          <a:xfrm flipH="1">
            <a:off x="625367" y="1154651"/>
            <a:ext cx="1839606"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イメージセンサ</a:t>
            </a:r>
          </a:p>
        </p:txBody>
      </p:sp>
      <p:sp>
        <p:nvSpPr>
          <p:cNvPr id="10" name="正方形/長方形 9">
            <a:extLst>
              <a:ext uri="{FF2B5EF4-FFF2-40B4-BE49-F238E27FC236}">
                <a16:creationId xmlns:a16="http://schemas.microsoft.com/office/drawing/2014/main" id="{9D811511-4E22-4C69-8F39-52D39BBD5D6F}"/>
              </a:ext>
            </a:extLst>
          </p:cNvPr>
          <p:cNvSpPr/>
          <p:nvPr/>
        </p:nvSpPr>
        <p:spPr>
          <a:xfrm flipH="1">
            <a:off x="6854093" y="1154651"/>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flipH="1">
            <a:off x="4848509" y="1154651"/>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flipH="1">
            <a:off x="2849021" y="1154651"/>
            <a:ext cx="1615440" cy="67056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画像処理</a:t>
            </a:r>
          </a:p>
        </p:txBody>
      </p: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a:off x="6470045" y="1489931"/>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a:off x="2464973" y="1489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a:off x="4470557" y="1489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吹き出し: 四角形 22">
            <a:extLst>
              <a:ext uri="{FF2B5EF4-FFF2-40B4-BE49-F238E27FC236}">
                <a16:creationId xmlns:a16="http://schemas.microsoft.com/office/drawing/2014/main" id="{E3516158-F31C-4339-AA09-446EF0BBD7B9}"/>
              </a:ext>
            </a:extLst>
          </p:cNvPr>
          <p:cNvSpPr/>
          <p:nvPr/>
        </p:nvSpPr>
        <p:spPr>
          <a:xfrm flipH="1">
            <a:off x="1425606" y="1920402"/>
            <a:ext cx="5257585" cy="1153047"/>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 name="connsiteX0" fmla="*/ 0 w 6400800"/>
              <a:gd name="connsiteY0" fmla="*/ 565575 h 1379078"/>
              <a:gd name="connsiteX1" fmla="*/ 3337134 w 6400800"/>
              <a:gd name="connsiteY1" fmla="*/ 560320 h 1379078"/>
              <a:gd name="connsiteX2" fmla="*/ 3639928 w 6400800"/>
              <a:gd name="connsiteY2" fmla="*/ 0 h 1379078"/>
              <a:gd name="connsiteX3" fmla="*/ 3942845 w 6400800"/>
              <a:gd name="connsiteY3" fmla="*/ 560320 h 1379078"/>
              <a:gd name="connsiteX4" fmla="*/ 6400800 w 6400800"/>
              <a:gd name="connsiteY4" fmla="*/ 565575 h 1379078"/>
              <a:gd name="connsiteX5" fmla="*/ 6400800 w 6400800"/>
              <a:gd name="connsiteY5" fmla="*/ 701159 h 1379078"/>
              <a:gd name="connsiteX6" fmla="*/ 6400800 w 6400800"/>
              <a:gd name="connsiteY6" fmla="*/ 701159 h 1379078"/>
              <a:gd name="connsiteX7" fmla="*/ 6400800 w 6400800"/>
              <a:gd name="connsiteY7" fmla="*/ 904535 h 1379078"/>
              <a:gd name="connsiteX8" fmla="*/ 6400800 w 6400800"/>
              <a:gd name="connsiteY8" fmla="*/ 1379078 h 1379078"/>
              <a:gd name="connsiteX9" fmla="*/ 5334000 w 6400800"/>
              <a:gd name="connsiteY9" fmla="*/ 1379078 h 1379078"/>
              <a:gd name="connsiteX10" fmla="*/ 3733800 w 6400800"/>
              <a:gd name="connsiteY10" fmla="*/ 1379078 h 1379078"/>
              <a:gd name="connsiteX11" fmla="*/ 3733800 w 6400800"/>
              <a:gd name="connsiteY11" fmla="*/ 1379078 h 1379078"/>
              <a:gd name="connsiteX12" fmla="*/ 0 w 6400800"/>
              <a:gd name="connsiteY12" fmla="*/ 1379078 h 1379078"/>
              <a:gd name="connsiteX13" fmla="*/ 0 w 6400800"/>
              <a:gd name="connsiteY13" fmla="*/ 904535 h 1379078"/>
              <a:gd name="connsiteX14" fmla="*/ 0 w 6400800"/>
              <a:gd name="connsiteY14" fmla="*/ 701159 h 1379078"/>
              <a:gd name="connsiteX15" fmla="*/ 0 w 6400800"/>
              <a:gd name="connsiteY15" fmla="*/ 701159 h 1379078"/>
              <a:gd name="connsiteX16" fmla="*/ 0 w 6400800"/>
              <a:gd name="connsiteY16" fmla="*/ 565575 h 1379078"/>
              <a:gd name="connsiteX0" fmla="*/ 0 w 6400800"/>
              <a:gd name="connsiteY0" fmla="*/ 339544 h 1153047"/>
              <a:gd name="connsiteX1" fmla="*/ 3337134 w 6400800"/>
              <a:gd name="connsiteY1" fmla="*/ 334289 h 1153047"/>
              <a:gd name="connsiteX2" fmla="*/ 3627421 w 6400800"/>
              <a:gd name="connsiteY2" fmla="*/ 0 h 1153047"/>
              <a:gd name="connsiteX3" fmla="*/ 3942845 w 6400800"/>
              <a:gd name="connsiteY3" fmla="*/ 334289 h 1153047"/>
              <a:gd name="connsiteX4" fmla="*/ 6400800 w 6400800"/>
              <a:gd name="connsiteY4" fmla="*/ 339544 h 1153047"/>
              <a:gd name="connsiteX5" fmla="*/ 6400800 w 6400800"/>
              <a:gd name="connsiteY5" fmla="*/ 475128 h 1153047"/>
              <a:gd name="connsiteX6" fmla="*/ 6400800 w 6400800"/>
              <a:gd name="connsiteY6" fmla="*/ 475128 h 1153047"/>
              <a:gd name="connsiteX7" fmla="*/ 6400800 w 6400800"/>
              <a:gd name="connsiteY7" fmla="*/ 678504 h 1153047"/>
              <a:gd name="connsiteX8" fmla="*/ 6400800 w 6400800"/>
              <a:gd name="connsiteY8" fmla="*/ 1153047 h 1153047"/>
              <a:gd name="connsiteX9" fmla="*/ 5334000 w 6400800"/>
              <a:gd name="connsiteY9" fmla="*/ 1153047 h 1153047"/>
              <a:gd name="connsiteX10" fmla="*/ 3733800 w 6400800"/>
              <a:gd name="connsiteY10" fmla="*/ 1153047 h 1153047"/>
              <a:gd name="connsiteX11" fmla="*/ 3733800 w 6400800"/>
              <a:gd name="connsiteY11" fmla="*/ 1153047 h 1153047"/>
              <a:gd name="connsiteX12" fmla="*/ 0 w 6400800"/>
              <a:gd name="connsiteY12" fmla="*/ 1153047 h 1153047"/>
              <a:gd name="connsiteX13" fmla="*/ 0 w 6400800"/>
              <a:gd name="connsiteY13" fmla="*/ 678504 h 1153047"/>
              <a:gd name="connsiteX14" fmla="*/ 0 w 6400800"/>
              <a:gd name="connsiteY14" fmla="*/ 475128 h 1153047"/>
              <a:gd name="connsiteX15" fmla="*/ 0 w 6400800"/>
              <a:gd name="connsiteY15" fmla="*/ 475128 h 1153047"/>
              <a:gd name="connsiteX16" fmla="*/ 0 w 6400800"/>
              <a:gd name="connsiteY16" fmla="*/ 339544 h 11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53047">
                <a:moveTo>
                  <a:pt x="0" y="339544"/>
                </a:moveTo>
                <a:lnTo>
                  <a:pt x="3337134" y="334289"/>
                </a:lnTo>
                <a:lnTo>
                  <a:pt x="3627421" y="0"/>
                </a:lnTo>
                <a:lnTo>
                  <a:pt x="3942845" y="334289"/>
                </a:lnTo>
                <a:lnTo>
                  <a:pt x="6400800" y="339544"/>
                </a:lnTo>
                <a:lnTo>
                  <a:pt x="6400800" y="475128"/>
                </a:lnTo>
                <a:lnTo>
                  <a:pt x="6400800" y="475128"/>
                </a:lnTo>
                <a:lnTo>
                  <a:pt x="6400800" y="678504"/>
                </a:lnTo>
                <a:lnTo>
                  <a:pt x="6400800" y="1153047"/>
                </a:lnTo>
                <a:lnTo>
                  <a:pt x="5334000" y="1153047"/>
                </a:lnTo>
                <a:lnTo>
                  <a:pt x="3733800" y="1153047"/>
                </a:lnTo>
                <a:lnTo>
                  <a:pt x="3733800" y="1153047"/>
                </a:lnTo>
                <a:lnTo>
                  <a:pt x="0" y="1153047"/>
                </a:lnTo>
                <a:lnTo>
                  <a:pt x="0" y="678504"/>
                </a:lnTo>
                <a:lnTo>
                  <a:pt x="0" y="475128"/>
                </a:lnTo>
                <a:lnTo>
                  <a:pt x="0" y="475128"/>
                </a:lnTo>
                <a:lnTo>
                  <a:pt x="0" y="339544"/>
                </a:lnTo>
                <a:close/>
              </a:path>
            </a:pathLst>
          </a:custGeom>
          <a:no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flipH="1">
            <a:off x="2748437" y="1072066"/>
            <a:ext cx="1816608" cy="826804"/>
          </a:xfrm>
          <a:prstGeom prst="rect">
            <a:avLst/>
          </a:prstGeom>
          <a:no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2327385"/>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2322535"/>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26578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2657407"/>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26578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98783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74824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3004180"/>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360D7294-9F18-2A83-7CFB-C71E9FEF4DFB}"/>
              </a:ext>
            </a:extLst>
          </p:cNvPr>
          <p:cNvSpPr/>
          <p:nvPr/>
        </p:nvSpPr>
        <p:spPr>
          <a:xfrm>
            <a:off x="531000" y="3745864"/>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撮影画像の各画素の</a:t>
            </a:r>
            <a:endParaRPr kumimoji="1" lang="en-US" altLang="ja-JP" dirty="0">
              <a:solidFill>
                <a:schemeClr val="tx1"/>
              </a:solidFill>
            </a:endParaRPr>
          </a:p>
          <a:p>
            <a:pPr algn="ctr"/>
            <a:r>
              <a:rPr kumimoji="1" lang="ja-JP" altLang="en-US" dirty="0">
                <a:solidFill>
                  <a:schemeClr val="tx1"/>
                </a:solidFill>
              </a:rPr>
              <a:t>時間勾配と空間勾配</a:t>
            </a:r>
            <a:endParaRPr kumimoji="1" lang="en-US" altLang="ja-JP" dirty="0">
              <a:solidFill>
                <a:schemeClr val="tx1"/>
              </a:solidFill>
            </a:endParaRPr>
          </a:p>
          <a:p>
            <a:pPr algn="ctr"/>
            <a:r>
              <a:rPr kumimoji="1" lang="ja-JP" altLang="en-US"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3745864"/>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時間勾配と空間勾配</a:t>
            </a:r>
            <a:endParaRPr kumimoji="1" lang="en-US" altLang="ja-JP" dirty="0">
              <a:solidFill>
                <a:schemeClr val="tx1"/>
              </a:solidFill>
            </a:endParaRPr>
          </a:p>
          <a:p>
            <a:pPr algn="ctr"/>
            <a:r>
              <a:rPr kumimoji="1" lang="ja-JP" altLang="en-US"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73000" y="3752593"/>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２つの特徴量から</a:t>
            </a:r>
            <a:endParaRPr kumimoji="1" lang="en-US" altLang="ja-JP" dirty="0">
              <a:solidFill>
                <a:schemeClr val="tx1"/>
              </a:solidFill>
            </a:endParaRPr>
          </a:p>
          <a:p>
            <a:pPr algn="ctr"/>
            <a:r>
              <a:rPr kumimoji="1" lang="ja-JP" altLang="en-US" dirty="0">
                <a:solidFill>
                  <a:schemeClr val="tx1"/>
                </a:solidFill>
              </a:rPr>
              <a:t>送信機と非送信機を</a:t>
            </a:r>
            <a:endParaRPr kumimoji="1" lang="en-US" altLang="ja-JP" dirty="0">
              <a:solidFill>
                <a:schemeClr val="tx1"/>
              </a:solidFill>
            </a:endParaRPr>
          </a:p>
          <a:p>
            <a:pPr algn="ctr"/>
            <a:r>
              <a:rPr kumimoji="1" lang="ja-JP" altLang="en-US" dirty="0">
                <a:solidFill>
                  <a:schemeClr val="tx1"/>
                </a:solidFill>
              </a:rPr>
              <a:t>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871000" y="4465864"/>
            <a:ext cx="531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4465864"/>
            <a:ext cx="531000" cy="6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16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61026"/>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送信機の位置補正</a:t>
            </a:r>
            <a:endParaRPr kumimoji="1" lang="ja-JP" altLang="en-US" dirty="0"/>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3" name="グループ化 42">
            <a:extLst>
              <a:ext uri="{FF2B5EF4-FFF2-40B4-BE49-F238E27FC236}">
                <a16:creationId xmlns:a16="http://schemas.microsoft.com/office/drawing/2014/main" id="{F9203374-91EF-EC7E-22B9-0BA9E15489E2}"/>
              </a:ext>
            </a:extLst>
          </p:cNvPr>
          <p:cNvGrpSpPr>
            <a:grpSpLocks noChangeAspect="1"/>
          </p:cNvGrpSpPr>
          <p:nvPr/>
        </p:nvGrpSpPr>
        <p:grpSpPr>
          <a:xfrm>
            <a:off x="815290" y="865182"/>
            <a:ext cx="2959319" cy="3014945"/>
            <a:chOff x="364289" y="1570642"/>
            <a:chExt cx="4139973" cy="4217792"/>
          </a:xfrm>
        </p:grpSpPr>
        <p:pic>
          <p:nvPicPr>
            <p:cNvPr id="45" name="図 44">
              <a:extLst>
                <a:ext uri="{FF2B5EF4-FFF2-40B4-BE49-F238E27FC236}">
                  <a16:creationId xmlns:a16="http://schemas.microsoft.com/office/drawing/2014/main" id="{3AE551BF-A2B0-B77A-03F1-40F3CAAD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7" name="図 46">
              <a:extLst>
                <a:ext uri="{FF2B5EF4-FFF2-40B4-BE49-F238E27FC236}">
                  <a16:creationId xmlns:a16="http://schemas.microsoft.com/office/drawing/2014/main" id="{959F4C0B-5297-2825-CC2C-7CDB5076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48" name="図 47">
              <a:extLst>
                <a:ext uri="{FF2B5EF4-FFF2-40B4-BE49-F238E27FC236}">
                  <a16:creationId xmlns:a16="http://schemas.microsoft.com/office/drawing/2014/main" id="{F6CAD19D-1E32-39BC-58E7-1CA95104D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1" name="図 50">
              <a:extLst>
                <a:ext uri="{FF2B5EF4-FFF2-40B4-BE49-F238E27FC236}">
                  <a16:creationId xmlns:a16="http://schemas.microsoft.com/office/drawing/2014/main" id="{146D6D53-756E-1ED1-7095-F4A58AA7D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2" name="直線矢印コネクタ 51">
              <a:extLst>
                <a:ext uri="{FF2B5EF4-FFF2-40B4-BE49-F238E27FC236}">
                  <a16:creationId xmlns:a16="http://schemas.microsoft.com/office/drawing/2014/main" id="{047BF0BB-4B83-35F8-2385-551C49A50486}"/>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0C8F7D6-0E94-4E93-11AA-AC08FD76D7BB}"/>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393AD19-2C07-438F-98DE-5B35FF327216}"/>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99E9EE3-D15C-0DE2-75B4-12AF2E8A3C8D}"/>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CE4AEAC-03FE-B951-B3F3-E36315A0053A}"/>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0953BC7-B051-1561-C5A0-69D20B490B9A}"/>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35019C2-A3C5-B978-64E0-5647EB4ED909}"/>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3F73A10-67B4-B81C-BAB5-15FC40DB02A4}"/>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913E3B-465F-327E-F915-6168F4D3A948}"/>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テキスト ボックス 68">
            <a:extLst>
              <a:ext uri="{FF2B5EF4-FFF2-40B4-BE49-F238E27FC236}">
                <a16:creationId xmlns:a16="http://schemas.microsoft.com/office/drawing/2014/main" id="{1D539497-43E7-D382-3FED-F4A4427DCC11}"/>
              </a:ext>
            </a:extLst>
          </p:cNvPr>
          <p:cNvSpPr txBox="1"/>
          <p:nvPr/>
        </p:nvSpPr>
        <p:spPr>
          <a:xfrm>
            <a:off x="2557692" y="724149"/>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70" name="テキスト ボックス 69">
            <a:extLst>
              <a:ext uri="{FF2B5EF4-FFF2-40B4-BE49-F238E27FC236}">
                <a16:creationId xmlns:a16="http://schemas.microsoft.com/office/drawing/2014/main" id="{99DCEF32-3557-48E3-EE09-4B8A195A8BF3}"/>
              </a:ext>
            </a:extLst>
          </p:cNvPr>
          <p:cNvSpPr txBox="1"/>
          <p:nvPr/>
        </p:nvSpPr>
        <p:spPr>
          <a:xfrm>
            <a:off x="2679899" y="352117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71" name="テキスト ボックス 70">
            <a:extLst>
              <a:ext uri="{FF2B5EF4-FFF2-40B4-BE49-F238E27FC236}">
                <a16:creationId xmlns:a16="http://schemas.microsoft.com/office/drawing/2014/main" id="{B9B8C681-4586-42F7-EE24-416985FD9C21}"/>
              </a:ext>
            </a:extLst>
          </p:cNvPr>
          <p:cNvSpPr txBox="1"/>
          <p:nvPr/>
        </p:nvSpPr>
        <p:spPr>
          <a:xfrm>
            <a:off x="316264" y="1172722"/>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72" name="テキスト ボックス 71">
            <a:extLst>
              <a:ext uri="{FF2B5EF4-FFF2-40B4-BE49-F238E27FC236}">
                <a16:creationId xmlns:a16="http://schemas.microsoft.com/office/drawing/2014/main" id="{841BAE1B-8EA5-C266-AFBD-F32E858791A8}"/>
              </a:ext>
            </a:extLst>
          </p:cNvPr>
          <p:cNvSpPr txBox="1"/>
          <p:nvPr/>
        </p:nvSpPr>
        <p:spPr>
          <a:xfrm>
            <a:off x="3306119" y="2116146"/>
            <a:ext cx="681358" cy="369332"/>
          </a:xfrm>
          <a:prstGeom prst="rect">
            <a:avLst/>
          </a:prstGeom>
          <a:noFill/>
        </p:spPr>
        <p:txBody>
          <a:bodyPr wrap="square" rtlCol="0">
            <a:spAutoFit/>
          </a:bodyPr>
          <a:lstStyle/>
          <a:p>
            <a:r>
              <a:rPr kumimoji="1" lang="en-US" altLang="ja-JP" dirty="0"/>
              <a:t>y=n</a:t>
            </a:r>
            <a:endParaRPr kumimoji="1" lang="ja-JP" altLang="en-US" dirty="0"/>
          </a:p>
        </p:txBody>
      </p:sp>
      <p:grpSp>
        <p:nvGrpSpPr>
          <p:cNvPr id="73" name="グループ化 72">
            <a:extLst>
              <a:ext uri="{FF2B5EF4-FFF2-40B4-BE49-F238E27FC236}">
                <a16:creationId xmlns:a16="http://schemas.microsoft.com/office/drawing/2014/main" id="{608E6846-7267-C411-4FB9-5FBEE3C15DBC}"/>
              </a:ext>
            </a:extLst>
          </p:cNvPr>
          <p:cNvGrpSpPr>
            <a:grpSpLocks noChangeAspect="1"/>
          </p:cNvGrpSpPr>
          <p:nvPr/>
        </p:nvGrpSpPr>
        <p:grpSpPr>
          <a:xfrm flipH="1">
            <a:off x="2785848" y="4223584"/>
            <a:ext cx="1154127" cy="2233926"/>
            <a:chOff x="6747867" y="3720972"/>
            <a:chExt cx="1405532" cy="2720544"/>
          </a:xfrm>
        </p:grpSpPr>
        <p:pic>
          <p:nvPicPr>
            <p:cNvPr id="74" name="図 73">
              <a:extLst>
                <a:ext uri="{FF2B5EF4-FFF2-40B4-BE49-F238E27FC236}">
                  <a16:creationId xmlns:a16="http://schemas.microsoft.com/office/drawing/2014/main" id="{E1092368-1155-D58B-61D1-CA20616F4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75" name="図 74">
              <a:extLst>
                <a:ext uri="{FF2B5EF4-FFF2-40B4-BE49-F238E27FC236}">
                  <a16:creationId xmlns:a16="http://schemas.microsoft.com/office/drawing/2014/main" id="{58C1A2BB-53F0-7762-5A3A-FE579516A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76" name="直線矢印コネクタ 75">
              <a:extLst>
                <a:ext uri="{FF2B5EF4-FFF2-40B4-BE49-F238E27FC236}">
                  <a16:creationId xmlns:a16="http://schemas.microsoft.com/office/drawing/2014/main" id="{F167A9FF-0F3A-F09B-5F11-D679EFEF716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A4531FB-ACA3-7521-18A4-C6EB48137DC5}"/>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78" name="直線矢印コネクタ 77">
              <a:extLst>
                <a:ext uri="{FF2B5EF4-FFF2-40B4-BE49-F238E27FC236}">
                  <a16:creationId xmlns:a16="http://schemas.microsoft.com/office/drawing/2014/main" id="{39ADDE8F-0BF3-7165-4324-A5256303BD06}"/>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79" name="直線矢印コネクタ 78">
              <a:extLst>
                <a:ext uri="{FF2B5EF4-FFF2-40B4-BE49-F238E27FC236}">
                  <a16:creationId xmlns:a16="http://schemas.microsoft.com/office/drawing/2014/main" id="{9648C6EC-473C-9813-8B64-2F33DB9E33CC}"/>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BBBC4A6-E3EC-7373-8663-1E1A04592E92}"/>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81" name="直線矢印コネクタ 80">
              <a:extLst>
                <a:ext uri="{FF2B5EF4-FFF2-40B4-BE49-F238E27FC236}">
                  <a16:creationId xmlns:a16="http://schemas.microsoft.com/office/drawing/2014/main" id="{AC264296-BCD4-5336-4452-7E8F8A98E3DB}"/>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82" name="吹き出し: 線 81">
            <a:extLst>
              <a:ext uri="{FF2B5EF4-FFF2-40B4-BE49-F238E27FC236}">
                <a16:creationId xmlns:a16="http://schemas.microsoft.com/office/drawing/2014/main" id="{8BE73A82-DC87-2E72-EF07-39DE78E5A80A}"/>
              </a:ext>
            </a:extLst>
          </p:cNvPr>
          <p:cNvSpPr/>
          <p:nvPr/>
        </p:nvSpPr>
        <p:spPr>
          <a:xfrm>
            <a:off x="550055" y="4637605"/>
            <a:ext cx="1805943" cy="669913"/>
          </a:xfrm>
          <a:prstGeom prst="borderCallout1">
            <a:avLst>
              <a:gd name="adj1" fmla="val 822"/>
              <a:gd name="adj2" fmla="val 99614"/>
              <a:gd name="adj3" fmla="val -42416"/>
              <a:gd name="adj4" fmla="val 12727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を横方向へ</a:t>
            </a:r>
            <a:endParaRPr kumimoji="1" lang="en-US" altLang="ja-JP" dirty="0">
              <a:solidFill>
                <a:schemeClr val="tx1"/>
              </a:solidFill>
            </a:endParaRPr>
          </a:p>
          <a:p>
            <a:pPr algn="ctr"/>
            <a:r>
              <a:rPr kumimoji="1" lang="ja-JP" altLang="en-US" dirty="0">
                <a:solidFill>
                  <a:schemeClr val="tx1"/>
                </a:solidFill>
              </a:rPr>
              <a:t>移動させる</a:t>
            </a:r>
          </a:p>
        </p:txBody>
      </p:sp>
    </p:spTree>
    <p:extLst>
      <p:ext uri="{BB962C8B-B14F-4D97-AF65-F5344CB8AC3E}">
        <p14:creationId xmlns:p14="http://schemas.microsoft.com/office/powerpoint/2010/main" val="4013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lang="ja-JP" altLang="en-US" dirty="0"/>
              <a:t>空間</a:t>
            </a:r>
            <a:r>
              <a:rPr lang="en-US" altLang="ja-JP" dirty="0"/>
              <a:t>-</a:t>
            </a:r>
            <a:r>
              <a:rPr lang="ja-JP" altLang="en-US" dirty="0"/>
              <a:t>時間勾配散布図</a:t>
            </a:r>
            <a:endParaRPr kumimoji="1" lang="ja-JP" altLang="en-US" dirty="0"/>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52" y="1822497"/>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082069" y="3072921"/>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70164-C2C2-4751-AF2C-216855DF0E57}"/>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r>
              <a:rPr kumimoji="1" lang="en-US" altLang="ja-JP" dirty="0"/>
              <a:t>(64bit</a:t>
            </a:r>
            <a:r>
              <a:rPr kumimoji="1" lang="ja-JP" altLang="en-US" dirty="0"/>
              <a:t>アレイ</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C75A2DCD-7B54-4890-A15B-AF7CFE2CB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844" y="3930513"/>
            <a:ext cx="2880000" cy="2880000"/>
          </a:xfrm>
        </p:spPr>
      </p:pic>
      <p:sp>
        <p:nvSpPr>
          <p:cNvPr id="4" name="スライド番号プレースホルダー 3">
            <a:extLst>
              <a:ext uri="{FF2B5EF4-FFF2-40B4-BE49-F238E27FC236}">
                <a16:creationId xmlns:a16="http://schemas.microsoft.com/office/drawing/2014/main" id="{A16A7ABF-EB9E-4E56-A95E-648993670431}"/>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pic>
        <p:nvPicPr>
          <p:cNvPr id="8" name="図 7">
            <a:extLst>
              <a:ext uri="{FF2B5EF4-FFF2-40B4-BE49-F238E27FC236}">
                <a16:creationId xmlns:a16="http://schemas.microsoft.com/office/drawing/2014/main" id="{12415224-3175-424F-8C12-F1F8F0FBE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3930513"/>
            <a:ext cx="2880000" cy="2880000"/>
          </a:xfrm>
          <a:prstGeom prst="rect">
            <a:avLst/>
          </a:prstGeom>
        </p:spPr>
      </p:pic>
      <p:pic>
        <p:nvPicPr>
          <p:cNvPr id="10" name="図 9">
            <a:extLst>
              <a:ext uri="{FF2B5EF4-FFF2-40B4-BE49-F238E27FC236}">
                <a16:creationId xmlns:a16="http://schemas.microsoft.com/office/drawing/2014/main" id="{4900A2D0-7E23-4013-B885-5CDEC6E68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744" y="884894"/>
            <a:ext cx="2880000" cy="2880000"/>
          </a:xfrm>
          <a:prstGeom prst="rect">
            <a:avLst/>
          </a:prstGeom>
        </p:spPr>
      </p:pic>
      <p:pic>
        <p:nvPicPr>
          <p:cNvPr id="12" name="図 11">
            <a:extLst>
              <a:ext uri="{FF2B5EF4-FFF2-40B4-BE49-F238E27FC236}">
                <a16:creationId xmlns:a16="http://schemas.microsoft.com/office/drawing/2014/main" id="{DEA010BD-8D47-4892-A827-0B7223753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300" y="884894"/>
            <a:ext cx="2880000" cy="2880000"/>
          </a:xfrm>
          <a:prstGeom prst="rect">
            <a:avLst/>
          </a:prstGeom>
        </p:spPr>
      </p:pic>
      <p:sp>
        <p:nvSpPr>
          <p:cNvPr id="14" name="テキスト ボックス 13">
            <a:extLst>
              <a:ext uri="{FF2B5EF4-FFF2-40B4-BE49-F238E27FC236}">
                <a16:creationId xmlns:a16="http://schemas.microsoft.com/office/drawing/2014/main" id="{046531EC-F6CB-452E-B9C0-5695636E0AD1}"/>
              </a:ext>
            </a:extLst>
          </p:cNvPr>
          <p:cNvSpPr txBox="1"/>
          <p:nvPr/>
        </p:nvSpPr>
        <p:spPr>
          <a:xfrm>
            <a:off x="1427881" y="719275"/>
            <a:ext cx="3111926" cy="461665"/>
          </a:xfrm>
          <a:prstGeom prst="rect">
            <a:avLst/>
          </a:prstGeom>
          <a:noFill/>
        </p:spPr>
        <p:txBody>
          <a:bodyPr wrap="square">
            <a:spAutoFit/>
          </a:bodyPr>
          <a:lstStyle/>
          <a:p>
            <a:r>
              <a:rPr lang="ja-JP" altLang="en-US" sz="2400" u="sng" dirty="0"/>
              <a:t>平均フレーム数，</a:t>
            </a:r>
            <a:r>
              <a:rPr lang="en-US" altLang="ja-JP" sz="2400" u="sng" dirty="0"/>
              <a:t>1</a:t>
            </a:r>
            <a:r>
              <a:rPr lang="ja-JP" altLang="en-US" sz="2400" u="sng" dirty="0"/>
              <a:t>枚</a:t>
            </a:r>
          </a:p>
        </p:txBody>
      </p:sp>
      <p:sp>
        <p:nvSpPr>
          <p:cNvPr id="15" name="テキスト ボックス 14">
            <a:extLst>
              <a:ext uri="{FF2B5EF4-FFF2-40B4-BE49-F238E27FC236}">
                <a16:creationId xmlns:a16="http://schemas.microsoft.com/office/drawing/2014/main" id="{E0FD6CEA-43A2-4C1E-BD73-926747DB9ACF}"/>
              </a:ext>
            </a:extLst>
          </p:cNvPr>
          <p:cNvSpPr txBox="1"/>
          <p:nvPr/>
        </p:nvSpPr>
        <p:spPr>
          <a:xfrm>
            <a:off x="5078337" y="719275"/>
            <a:ext cx="3111926" cy="461665"/>
          </a:xfrm>
          <a:prstGeom prst="rect">
            <a:avLst/>
          </a:prstGeom>
          <a:noFill/>
        </p:spPr>
        <p:txBody>
          <a:bodyPr wrap="square">
            <a:spAutoFit/>
          </a:bodyPr>
          <a:lstStyle/>
          <a:p>
            <a:r>
              <a:rPr lang="ja-JP" altLang="en-US" sz="2400" u="sng" dirty="0"/>
              <a:t>平均フレーム数，</a:t>
            </a:r>
            <a:r>
              <a:rPr lang="en-US" altLang="ja-JP" sz="2400" u="sng" dirty="0"/>
              <a:t>2</a:t>
            </a:r>
            <a:r>
              <a:rPr lang="ja-JP" altLang="en-US" sz="2400" u="sng" dirty="0"/>
              <a:t>枚</a:t>
            </a:r>
          </a:p>
        </p:txBody>
      </p:sp>
      <p:sp>
        <p:nvSpPr>
          <p:cNvPr id="16" name="テキスト ボックス 15">
            <a:extLst>
              <a:ext uri="{FF2B5EF4-FFF2-40B4-BE49-F238E27FC236}">
                <a16:creationId xmlns:a16="http://schemas.microsoft.com/office/drawing/2014/main" id="{2CF5ED51-4B2A-4470-9531-640873106BBE}"/>
              </a:ext>
            </a:extLst>
          </p:cNvPr>
          <p:cNvSpPr txBox="1"/>
          <p:nvPr/>
        </p:nvSpPr>
        <p:spPr>
          <a:xfrm>
            <a:off x="1427881" y="3765253"/>
            <a:ext cx="3111926" cy="461665"/>
          </a:xfrm>
          <a:prstGeom prst="rect">
            <a:avLst/>
          </a:prstGeom>
          <a:noFill/>
        </p:spPr>
        <p:txBody>
          <a:bodyPr wrap="square">
            <a:spAutoFit/>
          </a:bodyPr>
          <a:lstStyle/>
          <a:p>
            <a:r>
              <a:rPr lang="ja-JP" altLang="en-US" sz="2400" u="sng" dirty="0"/>
              <a:t>平均フレーム数，</a:t>
            </a:r>
            <a:r>
              <a:rPr lang="en-US" altLang="ja-JP" sz="2400" u="sng" dirty="0"/>
              <a:t>3</a:t>
            </a:r>
            <a:r>
              <a:rPr lang="ja-JP" altLang="en-US" sz="2400" u="sng" dirty="0"/>
              <a:t>枚</a:t>
            </a:r>
          </a:p>
        </p:txBody>
      </p:sp>
      <p:sp>
        <p:nvSpPr>
          <p:cNvPr id="17" name="テキスト ボックス 16">
            <a:extLst>
              <a:ext uri="{FF2B5EF4-FFF2-40B4-BE49-F238E27FC236}">
                <a16:creationId xmlns:a16="http://schemas.microsoft.com/office/drawing/2014/main" id="{C7D282DA-8E1E-499F-B27D-7EB68362D6C6}"/>
              </a:ext>
            </a:extLst>
          </p:cNvPr>
          <p:cNvSpPr txBox="1"/>
          <p:nvPr/>
        </p:nvSpPr>
        <p:spPr>
          <a:xfrm>
            <a:off x="5078337" y="3764894"/>
            <a:ext cx="3111926" cy="461665"/>
          </a:xfrm>
          <a:prstGeom prst="rect">
            <a:avLst/>
          </a:prstGeom>
          <a:noFill/>
        </p:spPr>
        <p:txBody>
          <a:bodyPr wrap="square">
            <a:spAutoFit/>
          </a:bodyPr>
          <a:lstStyle/>
          <a:p>
            <a:r>
              <a:rPr lang="ja-JP" altLang="en-US" sz="2400" u="sng" dirty="0"/>
              <a:t>平均フレーム数，</a:t>
            </a:r>
            <a:r>
              <a:rPr lang="en-US" altLang="ja-JP" sz="2400" u="sng" dirty="0"/>
              <a:t>4</a:t>
            </a:r>
            <a:r>
              <a:rPr lang="ja-JP" altLang="en-US" sz="2400" u="sng" dirty="0"/>
              <a:t>枚</a:t>
            </a:r>
          </a:p>
        </p:txBody>
      </p:sp>
    </p:spTree>
    <p:extLst>
      <p:ext uri="{BB962C8B-B14F-4D97-AF65-F5344CB8AC3E}">
        <p14:creationId xmlns:p14="http://schemas.microsoft.com/office/powerpoint/2010/main" val="190999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研究モデル</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35470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lang="ja-JP" altLang="en-US" dirty="0"/>
              <a:t>閾値決定について</a:t>
            </a: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grpSp>
        <p:nvGrpSpPr>
          <p:cNvPr id="9" name="グループ化 8">
            <a:extLst>
              <a:ext uri="{FF2B5EF4-FFF2-40B4-BE49-F238E27FC236}">
                <a16:creationId xmlns:a16="http://schemas.microsoft.com/office/drawing/2014/main" id="{4C9DDF15-DE3F-46D3-B5BD-1711DC515AB7}"/>
              </a:ext>
            </a:extLst>
          </p:cNvPr>
          <p:cNvGrpSpPr>
            <a:grpSpLocks noChangeAspect="1"/>
          </p:cNvGrpSpPr>
          <p:nvPr/>
        </p:nvGrpSpPr>
        <p:grpSpPr>
          <a:xfrm>
            <a:off x="122582" y="2155371"/>
            <a:ext cx="4135909" cy="3576992"/>
            <a:chOff x="1886068" y="2410972"/>
            <a:chExt cx="5200532" cy="3979999"/>
          </a:xfrm>
        </p:grpSpPr>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a:cxnSpLocks/>
            </p:cNvCxnSpPr>
            <p:nvPr/>
          </p:nvCxnSpPr>
          <p:spPr bwMode="auto">
            <a:xfrm flipV="1">
              <a:off x="2787485" y="3873500"/>
              <a:ext cx="4146715" cy="1201730"/>
            </a:xfrm>
            <a:prstGeom prst="line">
              <a:avLst/>
            </a:prstGeom>
            <a:noFill/>
            <a:ln w="50800" cap="flat" cmpd="sng" algn="ctr">
              <a:solidFill>
                <a:srgbClr val="00B050">
                  <a:alpha val="50000"/>
                </a:srgbClr>
              </a:solidFill>
              <a:prstDash val="solid"/>
              <a:round/>
              <a:headEnd type="none" w="med" len="med"/>
              <a:tailEnd type="none" w="med" len="med"/>
            </a:ln>
            <a:effectLst/>
          </p:spPr>
        </p:cxnSp>
      </p:grpSp>
      <p:sp>
        <p:nvSpPr>
          <p:cNvPr id="7" name="テキスト ボックス 6">
            <a:extLst>
              <a:ext uri="{FF2B5EF4-FFF2-40B4-BE49-F238E27FC236}">
                <a16:creationId xmlns:a16="http://schemas.microsoft.com/office/drawing/2014/main" id="{22B17555-F966-4D3D-BE08-BB62F05E20CA}"/>
              </a:ext>
            </a:extLst>
          </p:cNvPr>
          <p:cNvSpPr txBox="1"/>
          <p:nvPr/>
        </p:nvSpPr>
        <p:spPr>
          <a:xfrm>
            <a:off x="755766" y="1125637"/>
            <a:ext cx="3816232" cy="707886"/>
          </a:xfrm>
          <a:prstGeom prst="rect">
            <a:avLst/>
          </a:prstGeom>
          <a:noFill/>
        </p:spPr>
        <p:txBody>
          <a:bodyPr wrap="square" rtlCol="0">
            <a:spAutoFit/>
          </a:bodyPr>
          <a:lstStyle/>
          <a:p>
            <a:pPr marL="0" indent="0">
              <a:buNone/>
            </a:pPr>
            <a:r>
              <a:rPr kumimoji="1" lang="ja-JP" altLang="en-US" sz="2000" dirty="0"/>
              <a:t>先行研究の散布図</a:t>
            </a:r>
            <a:endParaRPr kumimoji="1" lang="en-US" altLang="ja-JP" sz="2000" dirty="0"/>
          </a:p>
          <a:p>
            <a:pPr marL="0" indent="0">
              <a:buNone/>
            </a:pPr>
            <a:r>
              <a:rPr kumimoji="1" lang="ja-JP" altLang="en-US" sz="2000" b="1" dirty="0">
                <a:solidFill>
                  <a:schemeClr val="accent1"/>
                </a:solidFill>
              </a:rPr>
              <a:t>〇：ＬＥＤ</a:t>
            </a:r>
            <a:r>
              <a:rPr kumimoji="1" lang="ja-JP" altLang="en-US" sz="2000" dirty="0"/>
              <a:t>，</a:t>
            </a:r>
            <a:r>
              <a:rPr kumimoji="1" lang="en-US" altLang="ja-JP" sz="2000" b="1" dirty="0">
                <a:solidFill>
                  <a:srgbClr val="FF0000"/>
                </a:solidFill>
              </a:rPr>
              <a:t>×</a:t>
            </a:r>
            <a:r>
              <a:rPr kumimoji="1" lang="ja-JP" altLang="en-US" sz="2000" b="1" dirty="0">
                <a:solidFill>
                  <a:srgbClr val="FF0000"/>
                </a:solidFill>
              </a:rPr>
              <a:t>：ノイズ</a:t>
            </a:r>
            <a:endParaRPr kumimoji="1" lang="en-US" altLang="ja-JP" sz="2000" b="1" dirty="0">
              <a:solidFill>
                <a:srgbClr val="FF0000"/>
              </a:solidFill>
            </a:endParaRPr>
          </a:p>
        </p:txBody>
      </p:sp>
      <p:pic>
        <p:nvPicPr>
          <p:cNvPr id="10" name="図 9">
            <a:extLst>
              <a:ext uri="{FF2B5EF4-FFF2-40B4-BE49-F238E27FC236}">
                <a16:creationId xmlns:a16="http://schemas.microsoft.com/office/drawing/2014/main" id="{91B33322-56EA-4531-B1F4-1EBB1822B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173" y="1664512"/>
            <a:ext cx="3911069" cy="3911069"/>
          </a:xfrm>
          <a:prstGeom prst="rect">
            <a:avLst/>
          </a:prstGeom>
        </p:spPr>
      </p:pic>
      <p:sp>
        <p:nvSpPr>
          <p:cNvPr id="12" name="テキスト ボックス 11">
            <a:extLst>
              <a:ext uri="{FF2B5EF4-FFF2-40B4-BE49-F238E27FC236}">
                <a16:creationId xmlns:a16="http://schemas.microsoft.com/office/drawing/2014/main" id="{DB1EA25D-0F21-4E4B-9531-249DFF4626F0}"/>
              </a:ext>
            </a:extLst>
          </p:cNvPr>
          <p:cNvSpPr txBox="1"/>
          <p:nvPr/>
        </p:nvSpPr>
        <p:spPr>
          <a:xfrm>
            <a:off x="4854173" y="1125637"/>
            <a:ext cx="3709852" cy="707886"/>
          </a:xfrm>
          <a:prstGeom prst="rect">
            <a:avLst/>
          </a:prstGeom>
          <a:noFill/>
        </p:spPr>
        <p:txBody>
          <a:bodyPr wrap="square">
            <a:spAutoFit/>
          </a:bodyPr>
          <a:lstStyle/>
          <a:p>
            <a:pPr marL="0" indent="0">
              <a:buNone/>
            </a:pPr>
            <a:r>
              <a:rPr kumimoji="1" lang="ja-JP" altLang="en-US" sz="2000" dirty="0"/>
              <a:t>本研究</a:t>
            </a:r>
            <a:r>
              <a:rPr kumimoji="1" lang="en-US" altLang="ja-JP" sz="2000" dirty="0"/>
              <a:t>(</a:t>
            </a:r>
            <a:r>
              <a:rPr kumimoji="1" lang="ja-JP" altLang="en-US" sz="2000" dirty="0"/>
              <a:t>横切るモデル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cxnSp>
        <p:nvCxnSpPr>
          <p:cNvPr id="13" name="直線コネクタ 12">
            <a:extLst>
              <a:ext uri="{FF2B5EF4-FFF2-40B4-BE49-F238E27FC236}">
                <a16:creationId xmlns:a16="http://schemas.microsoft.com/office/drawing/2014/main" id="{261A7D26-73B9-41EF-B7D6-1592ED9128F3}"/>
              </a:ext>
            </a:extLst>
          </p:cNvPr>
          <p:cNvCxnSpPr>
            <a:cxnSpLocks/>
          </p:cNvCxnSpPr>
          <p:nvPr/>
        </p:nvCxnSpPr>
        <p:spPr bwMode="auto">
          <a:xfrm>
            <a:off x="5381897" y="3180180"/>
            <a:ext cx="3056539" cy="2013308"/>
          </a:xfrm>
          <a:prstGeom prst="line">
            <a:avLst/>
          </a:prstGeom>
          <a:noFill/>
          <a:ln w="50800" cap="flat" cmpd="sng" algn="ctr">
            <a:solidFill>
              <a:srgbClr val="00B05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1201390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1A2C719-177E-69D8-D04D-AD6E0BEBE2AD}"/>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3F10F165-A40F-7CD1-9E10-FDAEA7B82CBD}"/>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sp>
        <p:nvSpPr>
          <p:cNvPr id="4" name="タイトル 3">
            <a:extLst>
              <a:ext uri="{FF2B5EF4-FFF2-40B4-BE49-F238E27FC236}">
                <a16:creationId xmlns:a16="http://schemas.microsoft.com/office/drawing/2014/main" id="{D4E99031-70FA-FA8F-5B93-9FD3965F621D}"/>
              </a:ext>
            </a:extLst>
          </p:cNvPr>
          <p:cNvSpPr>
            <a:spLocks noGrp="1"/>
          </p:cNvSpPr>
          <p:nvPr>
            <p:ph type="title"/>
          </p:nvPr>
        </p:nvSpPr>
        <p:spPr/>
        <p:txBody>
          <a:bodyPr/>
          <a:lstStyle/>
          <a:p>
            <a:r>
              <a:rPr kumimoji="1" lang="ja-JP" altLang="en-US" dirty="0"/>
              <a:t>先行研究と提案手法との比較</a:t>
            </a:r>
          </a:p>
        </p:txBody>
      </p:sp>
      <p:pic>
        <p:nvPicPr>
          <p:cNvPr id="5" name="図 4">
            <a:extLst>
              <a:ext uri="{FF2B5EF4-FFF2-40B4-BE49-F238E27FC236}">
                <a16:creationId xmlns:a16="http://schemas.microsoft.com/office/drawing/2014/main" id="{27706625-C211-FBD1-709C-01ACBED001E3}"/>
              </a:ext>
            </a:extLst>
          </p:cNvPr>
          <p:cNvPicPr>
            <a:picLocks noChangeAspect="1"/>
          </p:cNvPicPr>
          <p:nvPr/>
        </p:nvPicPr>
        <p:blipFill rotWithShape="1">
          <a:blip r:embed="rId3">
            <a:extLst>
              <a:ext uri="{28A0092B-C50C-407E-A947-70E740481C1C}">
                <a14:useLocalDpi xmlns:a14="http://schemas.microsoft.com/office/drawing/2010/main" val="0"/>
              </a:ext>
            </a:extLst>
          </a:blip>
          <a:srcRect l="1941" t="251" r="43696" b="1256"/>
          <a:stretch/>
        </p:blipFill>
        <p:spPr>
          <a:xfrm>
            <a:off x="624881" y="2233267"/>
            <a:ext cx="3360000" cy="3600000"/>
          </a:xfrm>
          <a:prstGeom prst="rect">
            <a:avLst/>
          </a:prstGeom>
        </p:spPr>
      </p:pic>
      <p:pic>
        <p:nvPicPr>
          <p:cNvPr id="6" name="図 5">
            <a:extLst>
              <a:ext uri="{FF2B5EF4-FFF2-40B4-BE49-F238E27FC236}">
                <a16:creationId xmlns:a16="http://schemas.microsoft.com/office/drawing/2014/main" id="{98FDDCD5-A294-5A45-0E56-3A3895A9C12A}"/>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251" r="43696" b="1256"/>
          <a:stretch/>
        </p:blipFill>
        <p:spPr>
          <a:xfrm>
            <a:off x="4755044" y="2233267"/>
            <a:ext cx="3360000" cy="3600000"/>
          </a:xfrm>
          <a:prstGeom prst="rect">
            <a:avLst/>
          </a:prstGeom>
        </p:spPr>
      </p:pic>
      <p:sp>
        <p:nvSpPr>
          <p:cNvPr id="7" name="テキスト ボックス 6">
            <a:extLst>
              <a:ext uri="{FF2B5EF4-FFF2-40B4-BE49-F238E27FC236}">
                <a16:creationId xmlns:a16="http://schemas.microsoft.com/office/drawing/2014/main" id="{805C35EB-3F0A-CA89-23BA-7D62881903B8}"/>
              </a:ext>
            </a:extLst>
          </p:cNvPr>
          <p:cNvSpPr txBox="1"/>
          <p:nvPr/>
        </p:nvSpPr>
        <p:spPr>
          <a:xfrm>
            <a:off x="755768" y="1400642"/>
            <a:ext cx="3816232" cy="707886"/>
          </a:xfrm>
          <a:prstGeom prst="rect">
            <a:avLst/>
          </a:prstGeom>
          <a:noFill/>
        </p:spPr>
        <p:txBody>
          <a:bodyPr wrap="square" rtlCol="0">
            <a:spAutoFit/>
          </a:bodyPr>
          <a:lstStyle/>
          <a:p>
            <a:pPr marL="0" indent="0">
              <a:buNone/>
            </a:pPr>
            <a:r>
              <a:rPr kumimoji="1" lang="ja-JP" altLang="en-US" sz="2000" dirty="0"/>
              <a:t>従来手法の散布図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
        <p:nvSpPr>
          <p:cNvPr id="8" name="テキスト ボックス 7">
            <a:extLst>
              <a:ext uri="{FF2B5EF4-FFF2-40B4-BE49-F238E27FC236}">
                <a16:creationId xmlns:a16="http://schemas.microsoft.com/office/drawing/2014/main" id="{5454045B-E185-0C03-37EE-D97E9365A792}"/>
              </a:ext>
            </a:extLst>
          </p:cNvPr>
          <p:cNvSpPr txBox="1"/>
          <p:nvPr/>
        </p:nvSpPr>
        <p:spPr>
          <a:xfrm>
            <a:off x="4850807" y="1400642"/>
            <a:ext cx="3691581" cy="707886"/>
          </a:xfrm>
          <a:prstGeom prst="rect">
            <a:avLst/>
          </a:prstGeom>
          <a:noFill/>
        </p:spPr>
        <p:txBody>
          <a:bodyPr wrap="square">
            <a:spAutoFit/>
          </a:bodyPr>
          <a:lstStyle/>
          <a:p>
            <a:pPr marL="0" indent="0">
              <a:buNone/>
            </a:pPr>
            <a:r>
              <a:rPr kumimoji="1" lang="ja-JP" altLang="en-US" sz="2000" dirty="0"/>
              <a:t>提案手法の散布図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Tree>
    <p:extLst>
      <p:ext uri="{BB962C8B-B14F-4D97-AF65-F5344CB8AC3E}">
        <p14:creationId xmlns:p14="http://schemas.microsoft.com/office/powerpoint/2010/main" val="2089180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062121-72B2-4443-9B0C-88ED33C225CF}"/>
              </a:ext>
            </a:extLst>
          </p:cNvPr>
          <p:cNvSpPr>
            <a:spLocks noGrp="1"/>
          </p:cNvSpPr>
          <p:nvPr>
            <p:ph type="title"/>
          </p:nvPr>
        </p:nvSpPr>
        <p:spPr/>
        <p:txBody>
          <a:bodyPr/>
          <a:lstStyle/>
          <a:p>
            <a:r>
              <a:rPr kumimoji="1" lang="en-US" altLang="ja-JP" dirty="0"/>
              <a:t>t=n </a:t>
            </a:r>
            <a:r>
              <a:rPr kumimoji="1" lang="ja-JP" altLang="en-US" dirty="0"/>
              <a:t>における空間</a:t>
            </a:r>
            <a:r>
              <a:rPr kumimoji="1" lang="en-US" altLang="ja-JP" dirty="0"/>
              <a:t>-</a:t>
            </a:r>
            <a:r>
              <a:rPr kumimoji="1" lang="ja-JP" altLang="en-US" dirty="0"/>
              <a:t>時間勾配の導出について</a:t>
            </a:r>
          </a:p>
        </p:txBody>
      </p:sp>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Tree>
    <p:extLst>
      <p:ext uri="{BB962C8B-B14F-4D97-AF65-F5344CB8AC3E}">
        <p14:creationId xmlns:p14="http://schemas.microsoft.com/office/powerpoint/2010/main" val="1130372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983BD7-ABE4-A48C-8085-ACF0A695427E}"/>
              </a:ext>
            </a:extLst>
          </p:cNvPr>
          <p:cNvSpPr>
            <a:spLocks noGrp="1"/>
          </p:cNvSpPr>
          <p:nvPr>
            <p:ph type="sldNum" sz="quarter" idx="12"/>
          </p:nvPr>
        </p:nvSpPr>
        <p:spPr/>
        <p:txBody>
          <a:bodyPr/>
          <a:lstStyle/>
          <a:p>
            <a:fld id="{4611F9C2-6641-4325-A1B0-8726CAAFC082}" type="slidenum">
              <a:rPr kumimoji="1" lang="ja-JP" altLang="en-US" smtClean="0"/>
              <a:t>45</a:t>
            </a:fld>
            <a:endParaRPr kumimoji="1" lang="ja-JP" altLang="en-US"/>
          </a:p>
        </p:txBody>
      </p:sp>
      <p:pic>
        <p:nvPicPr>
          <p:cNvPr id="3" name="図 2">
            <a:extLst>
              <a:ext uri="{FF2B5EF4-FFF2-40B4-BE49-F238E27FC236}">
                <a16:creationId xmlns:a16="http://schemas.microsoft.com/office/drawing/2014/main" id="{1AE3A96A-315E-C861-0201-9EDF97236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09" y="373839"/>
            <a:ext cx="2160000" cy="2160000"/>
          </a:xfrm>
          <a:prstGeom prst="rect">
            <a:avLst/>
          </a:prstGeom>
        </p:spPr>
      </p:pic>
      <p:pic>
        <p:nvPicPr>
          <p:cNvPr id="4" name="図 3">
            <a:extLst>
              <a:ext uri="{FF2B5EF4-FFF2-40B4-BE49-F238E27FC236}">
                <a16:creationId xmlns:a16="http://schemas.microsoft.com/office/drawing/2014/main" id="{14834BFC-047B-D247-78DA-C5B068288A5B}"/>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52534" y="373839"/>
            <a:ext cx="2700000" cy="2382851"/>
          </a:xfrm>
          <a:prstGeom prst="rect">
            <a:avLst/>
          </a:prstGeom>
        </p:spPr>
      </p:pic>
      <p:cxnSp>
        <p:nvCxnSpPr>
          <p:cNvPr id="5" name="直線コネクタ 4">
            <a:extLst>
              <a:ext uri="{FF2B5EF4-FFF2-40B4-BE49-F238E27FC236}">
                <a16:creationId xmlns:a16="http://schemas.microsoft.com/office/drawing/2014/main" id="{47B2809C-7AA9-5255-7105-2F428877E9BF}"/>
              </a:ext>
            </a:extLst>
          </p:cNvPr>
          <p:cNvCxnSpPr>
            <a:cxnSpLocks/>
          </p:cNvCxnSpPr>
          <p:nvPr/>
        </p:nvCxnSpPr>
        <p:spPr>
          <a:xfrm>
            <a:off x="786202" y="652394"/>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88AAD49-0583-A4F6-FF1D-CEE9592A90AB}"/>
              </a:ext>
            </a:extLst>
          </p:cNvPr>
          <p:cNvSpPr/>
          <p:nvPr/>
        </p:nvSpPr>
        <p:spPr>
          <a:xfrm>
            <a:off x="3681830" y="715131"/>
            <a:ext cx="1029870" cy="118586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85EF766-6353-674C-8AE4-EB0795BC7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709" y="3822754"/>
            <a:ext cx="2160000" cy="2160000"/>
          </a:xfrm>
          <a:prstGeom prst="rect">
            <a:avLst/>
          </a:prstGeom>
        </p:spPr>
      </p:pic>
      <p:pic>
        <p:nvPicPr>
          <p:cNvPr id="8" name="図 7">
            <a:extLst>
              <a:ext uri="{FF2B5EF4-FFF2-40B4-BE49-F238E27FC236}">
                <a16:creationId xmlns:a16="http://schemas.microsoft.com/office/drawing/2014/main" id="{A2CCB4C2-EE43-517F-EDFB-36A1F1BFD2B2}"/>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67149" y="3822754"/>
            <a:ext cx="2700000" cy="2382852"/>
          </a:xfrm>
          <a:prstGeom prst="rect">
            <a:avLst/>
          </a:prstGeom>
        </p:spPr>
      </p:pic>
      <p:cxnSp>
        <p:nvCxnSpPr>
          <p:cNvPr id="9" name="直線コネクタ 8">
            <a:extLst>
              <a:ext uri="{FF2B5EF4-FFF2-40B4-BE49-F238E27FC236}">
                <a16:creationId xmlns:a16="http://schemas.microsoft.com/office/drawing/2014/main" id="{9776CE8B-0D2A-B263-1640-FA53F4F10FB6}"/>
              </a:ext>
            </a:extLst>
          </p:cNvPr>
          <p:cNvCxnSpPr>
            <a:cxnSpLocks/>
          </p:cNvCxnSpPr>
          <p:nvPr/>
        </p:nvCxnSpPr>
        <p:spPr>
          <a:xfrm>
            <a:off x="871131" y="4993377"/>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CAA85412-68F0-E3C8-9133-8C0F3F9326F7}"/>
              </a:ext>
            </a:extLst>
          </p:cNvPr>
          <p:cNvSpPr/>
          <p:nvPr/>
        </p:nvSpPr>
        <p:spPr>
          <a:xfrm>
            <a:off x="3681830" y="3859140"/>
            <a:ext cx="1377532" cy="166211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5128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46</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33" name="グループ化 32">
            <a:extLst>
              <a:ext uri="{FF2B5EF4-FFF2-40B4-BE49-F238E27FC236}">
                <a16:creationId xmlns:a16="http://schemas.microsoft.com/office/drawing/2014/main" id="{21BC0302-A6EF-3DCF-F581-4C550AC6CA14}"/>
              </a:ext>
            </a:extLst>
          </p:cNvPr>
          <p:cNvGrpSpPr/>
          <p:nvPr/>
        </p:nvGrpSpPr>
        <p:grpSpPr>
          <a:xfrm>
            <a:off x="353142" y="766902"/>
            <a:ext cx="8437716" cy="2114753"/>
            <a:chOff x="350857" y="828482"/>
            <a:chExt cx="8437716" cy="2114753"/>
          </a:xfrm>
        </p:grpSpPr>
        <p:sp>
          <p:nvSpPr>
            <p:cNvPr id="35" name="四角形: 角を丸くする 34">
              <a:extLst>
                <a:ext uri="{FF2B5EF4-FFF2-40B4-BE49-F238E27FC236}">
                  <a16:creationId xmlns:a16="http://schemas.microsoft.com/office/drawing/2014/main" id="{3F0CDD97-E875-D03A-69B7-B81BCB6D1AC8}"/>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00785C15-1AFB-2C21-C317-2A247A3E2B4C}"/>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7A9E4E54-41B8-E648-7561-1E17B76574C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75630DB6-6AB4-2F4A-C4DB-F25DC1211561}"/>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11627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47</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2951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48</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647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49</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時空間画像と</a:t>
            </a:r>
            <a:r>
              <a:rPr kumimoji="1" lang="ja-JP" altLang="en-US" dirty="0"/>
              <a:t>時空間断面画像</a:t>
            </a:r>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5" name="テキスト ボックス 54">
            <a:extLst>
              <a:ext uri="{FF2B5EF4-FFF2-40B4-BE49-F238E27FC236}">
                <a16:creationId xmlns:a16="http://schemas.microsoft.com/office/drawing/2014/main" id="{C531298D-FA8F-423D-8DA0-A43C478BB512}"/>
              </a:ext>
            </a:extLst>
          </p:cNvPr>
          <p:cNvSpPr txBox="1"/>
          <p:nvPr/>
        </p:nvSpPr>
        <p:spPr>
          <a:xfrm>
            <a:off x="2460959" y="12914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57" name="テキスト ボックス 56">
            <a:extLst>
              <a:ext uri="{FF2B5EF4-FFF2-40B4-BE49-F238E27FC236}">
                <a16:creationId xmlns:a16="http://schemas.microsoft.com/office/drawing/2014/main" id="{0EAD421B-A683-4C47-8DB6-38B54A4A1020}"/>
              </a:ext>
            </a:extLst>
          </p:cNvPr>
          <p:cNvSpPr txBox="1"/>
          <p:nvPr/>
        </p:nvSpPr>
        <p:spPr>
          <a:xfrm>
            <a:off x="166616" y="2044272"/>
            <a:ext cx="932120" cy="369332"/>
          </a:xfrm>
          <a:prstGeom prst="rect">
            <a:avLst/>
          </a:prstGeom>
          <a:noFill/>
        </p:spPr>
        <p:txBody>
          <a:bodyPr wrap="square" rtlCol="0">
            <a:spAutoFit/>
          </a:bodyPr>
          <a:lstStyle/>
          <a:p>
            <a:r>
              <a:rPr kumimoji="1" lang="en-US" altLang="ja-JP" dirty="0"/>
              <a:t>y [pixel]</a:t>
            </a:r>
            <a:endParaRPr kumimoji="1" lang="ja-JP" altLang="en-US" dirty="0"/>
          </a:p>
        </p:txBody>
      </p:sp>
      <p:grpSp>
        <p:nvGrpSpPr>
          <p:cNvPr id="6" name="グループ化 5">
            <a:extLst>
              <a:ext uri="{FF2B5EF4-FFF2-40B4-BE49-F238E27FC236}">
                <a16:creationId xmlns:a16="http://schemas.microsoft.com/office/drawing/2014/main" id="{1F7243D7-C4FE-4047-962D-3EE4F4071346}"/>
              </a:ext>
            </a:extLst>
          </p:cNvPr>
          <p:cNvGrpSpPr>
            <a:grpSpLocks noChangeAspect="1"/>
          </p:cNvGrpSpPr>
          <p:nvPr/>
        </p:nvGrpSpPr>
        <p:grpSpPr>
          <a:xfrm>
            <a:off x="550473" y="1598181"/>
            <a:ext cx="3490187" cy="4076392"/>
            <a:chOff x="364289" y="1570642"/>
            <a:chExt cx="3960717" cy="4625952"/>
          </a:xfrm>
        </p:grpSpPr>
        <p:pic>
          <p:nvPicPr>
            <p:cNvPr id="35" name="図 34">
              <a:extLst>
                <a:ext uri="{FF2B5EF4-FFF2-40B4-BE49-F238E27FC236}">
                  <a16:creationId xmlns:a16="http://schemas.microsoft.com/office/drawing/2014/main" id="{CDF3FDD2-2B65-4588-B5D2-C62AF449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1" name="図 40">
              <a:extLst>
                <a:ext uri="{FF2B5EF4-FFF2-40B4-BE49-F238E27FC236}">
                  <a16:creationId xmlns:a16="http://schemas.microsoft.com/office/drawing/2014/main" id="{9ECC2773-322C-49CD-9E74-488C60CC9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39" name="図 38">
              <a:extLst>
                <a:ext uri="{FF2B5EF4-FFF2-40B4-BE49-F238E27FC236}">
                  <a16:creationId xmlns:a16="http://schemas.microsoft.com/office/drawing/2014/main" id="{7662CBBC-D375-49EE-BE90-28E575EE4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37" name="図 36">
              <a:extLst>
                <a:ext uri="{FF2B5EF4-FFF2-40B4-BE49-F238E27FC236}">
                  <a16:creationId xmlns:a16="http://schemas.microsoft.com/office/drawing/2014/main" id="{5BA603B1-CFF6-4486-AC71-0077EB79C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42" name="直線矢印コネクタ 41">
              <a:extLst>
                <a:ext uri="{FF2B5EF4-FFF2-40B4-BE49-F238E27FC236}">
                  <a16:creationId xmlns:a16="http://schemas.microsoft.com/office/drawing/2014/main" id="{C7B557D2-3DEF-4CD0-B370-3CCC81664A0A}"/>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CCD1184-163D-4819-BF88-CA4F4C85127A}"/>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998F89-C060-445F-ABFB-489C5077EC04}"/>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F1EF977-4FF4-4F84-B219-65A56A291E3E}"/>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AB2EBC5-914F-4B26-8062-9F59930BC10D}"/>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F2D88B3-3878-41D3-8195-50928ECC237E}"/>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B412206-F64E-40EA-9523-831C33232EC4}"/>
                </a:ext>
              </a:extLst>
            </p:cNvPr>
            <p:cNvSpPr txBox="1"/>
            <p:nvPr/>
          </p:nvSpPr>
          <p:spPr>
            <a:xfrm>
              <a:off x="2685532" y="5777470"/>
              <a:ext cx="1220882" cy="419124"/>
            </a:xfrm>
            <a:prstGeom prst="rect">
              <a:avLst/>
            </a:prstGeom>
            <a:noFill/>
          </p:spPr>
          <p:txBody>
            <a:bodyPr wrap="square" rtlCol="0">
              <a:spAutoFit/>
            </a:bodyPr>
            <a:lstStyle/>
            <a:p>
              <a:r>
                <a:rPr kumimoji="1" lang="en-US" altLang="ja-JP" dirty="0"/>
                <a:t>x [pixel]</a:t>
              </a:r>
              <a:endParaRPr kumimoji="1" lang="ja-JP" altLang="en-US" dirty="0"/>
            </a:p>
          </p:txBody>
        </p:sp>
        <p:cxnSp>
          <p:nvCxnSpPr>
            <p:cNvPr id="59" name="直線矢印コネクタ 58">
              <a:extLst>
                <a:ext uri="{FF2B5EF4-FFF2-40B4-BE49-F238E27FC236}">
                  <a16:creationId xmlns:a16="http://schemas.microsoft.com/office/drawing/2014/main" id="{DC8EF939-18A4-445F-BA8D-112FDE7D80E3}"/>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7B4C9FD-9EF6-4916-B72A-62C722AC6565}"/>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07175EB2-A504-40E6-B420-BCBCF606F3A5}"/>
                </a:ext>
              </a:extLst>
            </p:cNvPr>
            <p:cNvCxnSpPr>
              <a:cxnSpLocks/>
            </p:cNvCxnSpPr>
            <p:nvPr/>
          </p:nvCxnSpPr>
          <p:spPr>
            <a:xfrm>
              <a:off x="3164657" y="3899669"/>
              <a:ext cx="116034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22BD33EC-200D-4BDE-952B-1CB5A2903C73}"/>
              </a:ext>
            </a:extLst>
          </p:cNvPr>
          <p:cNvSpPr txBox="1"/>
          <p:nvPr/>
        </p:nvSpPr>
        <p:spPr>
          <a:xfrm>
            <a:off x="3502638" y="3281189"/>
            <a:ext cx="923587" cy="369332"/>
          </a:xfrm>
          <a:prstGeom prst="rect">
            <a:avLst/>
          </a:prstGeom>
          <a:noFill/>
        </p:spPr>
        <p:txBody>
          <a:bodyPr wrap="square" rtlCol="0">
            <a:spAutoFit/>
          </a:bodyPr>
          <a:lstStyle/>
          <a:p>
            <a:r>
              <a:rPr kumimoji="1" lang="en-US" altLang="ja-JP" dirty="0"/>
              <a:t>y=n</a:t>
            </a:r>
            <a:endParaRPr kumimoji="1" lang="ja-JP" altLang="en-US" dirty="0"/>
          </a:p>
        </p:txBody>
      </p:sp>
    </p:spTree>
    <p:extLst>
      <p:ext uri="{BB962C8B-B14F-4D97-AF65-F5344CB8AC3E}">
        <p14:creationId xmlns:p14="http://schemas.microsoft.com/office/powerpoint/2010/main" val="418132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grpSp>
        <p:nvGrpSpPr>
          <p:cNvPr id="33" name="グループ化 32">
            <a:extLst>
              <a:ext uri="{FF2B5EF4-FFF2-40B4-BE49-F238E27FC236}">
                <a16:creationId xmlns:a16="http://schemas.microsoft.com/office/drawing/2014/main" id="{EBC4907B-42E3-D198-8980-8416E5EBAD52}"/>
              </a:ext>
            </a:extLst>
          </p:cNvPr>
          <p:cNvGrpSpPr/>
          <p:nvPr/>
        </p:nvGrpSpPr>
        <p:grpSpPr>
          <a:xfrm>
            <a:off x="353142" y="3429000"/>
            <a:ext cx="8437716" cy="2114753"/>
            <a:chOff x="350857" y="828482"/>
            <a:chExt cx="8437716" cy="2114753"/>
          </a:xfrm>
        </p:grpSpPr>
        <p:sp>
          <p:nvSpPr>
            <p:cNvPr id="35" name="四角形: 角を丸くする 34">
              <a:extLst>
                <a:ext uri="{FF2B5EF4-FFF2-40B4-BE49-F238E27FC236}">
                  <a16:creationId xmlns:a16="http://schemas.microsoft.com/office/drawing/2014/main" id="{4F9D0370-BDB6-5420-BF06-4019E7032C4B}"/>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2B3426C1-F3D3-2D18-EF9A-D8A2610877BD}"/>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126269F3-0FD5-8962-AB0B-2E1E50148347}"/>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120085D3-E073-86A2-32AD-F1D602A1F672}"/>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a:t>
                </a:r>
                <a:r>
                  <a:rPr kumimoji="1" lang="en-US" altLang="ja-JP" sz="2400" dirty="0"/>
                  <a:t>LED</a:t>
                </a:r>
                <a:r>
                  <a:rPr kumimoji="1" lang="ja-JP" altLang="en-US" sz="2400" dirty="0"/>
                  <a:t>捕捉が可能になる</a:t>
                </a:r>
                <a:endParaRPr kumimoji="1" lang="en-US" altLang="ja-JP" sz="2400" dirty="0"/>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532F4A-4DCE-4AE1-83DD-CCCC0BB3F82B}"/>
              </a:ext>
            </a:extLst>
          </p:cNvPr>
          <p:cNvSpPr>
            <a:spLocks noGrp="1"/>
          </p:cNvSpPr>
          <p:nvPr>
            <p:ph type="title"/>
          </p:nvPr>
        </p:nvSpPr>
        <p:spPr/>
        <p:txBody>
          <a:bodyPr/>
          <a:lstStyle/>
          <a:p>
            <a:r>
              <a:rPr kumimoji="1" lang="ja-JP" altLang="en-US" dirty="0"/>
              <a:t>復調結果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AB9AFBF-8C76-43BF-A0B1-84A794BEF90C}"/>
                  </a:ext>
                </a:extLst>
              </p:cNvPr>
              <p:cNvSpPr>
                <a:spLocks noGrp="1"/>
              </p:cNvSpPr>
              <p:nvPr>
                <p:ph idx="1"/>
              </p:nvPr>
            </p:nvSpPr>
            <p:spPr/>
            <p:txBody>
              <a:bodyPr/>
              <a:lstStyle/>
              <a:p>
                <a:r>
                  <a:rPr lang="ja-JP" altLang="en-US" dirty="0"/>
                  <a:t>復調結果</a:t>
                </a:r>
                <a:r>
                  <a:rPr lang="en-US" altLang="ja-JP" sz="2000" dirty="0"/>
                  <a:t>(</a:t>
                </a:r>
                <a:r>
                  <a:rPr lang="ja-JP" altLang="en-US" sz="2000" dirty="0"/>
                  <a:t>平均フレーム数</a:t>
                </a:r>
                <a:r>
                  <a:rPr lang="en-US" altLang="ja-JP" sz="2000" dirty="0"/>
                  <a:t>=8)</a:t>
                </a:r>
              </a:p>
              <a:p>
                <a:pPr lvl="1"/>
                <a:r>
                  <a:rPr lang="ja-JP" altLang="en-US" dirty="0"/>
                  <a:t>捕捉ができた全てのフレームでエラーフリーを達成</a:t>
                </a:r>
                <a:endParaRPr lang="en-US" altLang="ja-JP" dirty="0"/>
              </a:p>
              <a:p>
                <a:pPr lvl="1"/>
                <a:r>
                  <a:rPr lang="ja-JP" altLang="en-US" dirty="0"/>
                  <a:t>しかし，最初と最後の撮影画像は時間勾配が取得できないこと、　平均を取る関係上</a:t>
                </a:r>
                <a:r>
                  <a:rPr lang="en-US" altLang="ja-JP" dirty="0"/>
                  <a:t>1~8</a:t>
                </a:r>
                <a:r>
                  <a:rPr lang="ja-JP" altLang="en-US" dirty="0"/>
                  <a:t>枚目と最後の画像はそもそも捕捉ができず</a:t>
                </a:r>
                <a14:m>
                  <m:oMath xmlns:m="http://schemas.openxmlformats.org/officeDocument/2006/math">
                    <m:r>
                      <a:rPr lang="ja-JP" altLang="en-US" b="0" i="1" dirty="0" smtClean="0">
                        <a:latin typeface="Cambria Math" panose="02040503050406030204" pitchFamily="18" charset="0"/>
                      </a:rPr>
                      <m:t>，</m:t>
                    </m:r>
                    <m:r>
                      <a:rPr lang="en-US" altLang="ja-JP" b="0" i="1" smtClean="0">
                        <a:latin typeface="Cambria Math" panose="02040503050406030204" pitchFamily="18" charset="0"/>
                      </a:rPr>
                      <m:t>𝐵𝐸𝑅</m:t>
                    </m:r>
                    <m:r>
                      <a:rPr lang="en-US" altLang="ja-JP" b="0" i="1" smtClean="0">
                        <a:latin typeface="Cambria Math" panose="02040503050406030204" pitchFamily="18" charset="0"/>
                      </a:rPr>
                      <m:t>=1</m:t>
                    </m:r>
                  </m:oMath>
                </a14:m>
                <a:r>
                  <a:rPr lang="en-US" altLang="ja-JP" dirty="0"/>
                  <a:t> </a:t>
                </a:r>
                <a:r>
                  <a:rPr lang="ja-JP" altLang="en-US" dirty="0"/>
                  <a:t>となる</a:t>
                </a:r>
                <a:endParaRPr lang="en-US" altLang="ja-JP" dirty="0"/>
              </a:p>
              <a:p>
                <a:endParaRPr lang="ja-JP" altLang="en-US" dirty="0"/>
              </a:p>
            </p:txBody>
          </p:sp>
        </mc:Choice>
        <mc:Fallback xmlns="">
          <p:sp>
            <p:nvSpPr>
              <p:cNvPr id="4" name="コンテンツ プレースホルダー 3">
                <a:extLst>
                  <a:ext uri="{FF2B5EF4-FFF2-40B4-BE49-F238E27FC236}">
                    <a16:creationId xmlns:a16="http://schemas.microsoft.com/office/drawing/2014/main" id="{BAB9AFBF-8C76-43BF-A0B1-84A794BEF90C}"/>
                  </a:ext>
                </a:extLst>
              </p:cNvPr>
              <p:cNvSpPr>
                <a:spLocks noGrp="1" noRot="1" noChangeAspect="1" noMove="1" noResize="1" noEditPoints="1" noAdjustHandles="1" noChangeArrowheads="1" noChangeShapeType="1" noTextEdit="1"/>
              </p:cNvSpPr>
              <p:nvPr>
                <p:ph idx="1"/>
              </p:nvPr>
            </p:nvSpPr>
            <p:spPr>
              <a:blipFill>
                <a:blip r:embed="rId2"/>
                <a:stretch>
                  <a:fillRect l="-706" t="-1476"/>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6C9B2055-3BEF-49CD-B2DE-07B023A3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57" y="4861704"/>
            <a:ext cx="1440000" cy="1440000"/>
          </a:xfrm>
          <a:prstGeom prst="rect">
            <a:avLst/>
          </a:prstGeom>
          <a:ln w="19050">
            <a:solidFill>
              <a:schemeClr val="bg1">
                <a:lumMod val="50000"/>
              </a:schemeClr>
            </a:solidFill>
          </a:ln>
        </p:spPr>
      </p:pic>
      <p:sp>
        <p:nvSpPr>
          <p:cNvPr id="19" name="矢印: 右 18">
            <a:extLst>
              <a:ext uri="{FF2B5EF4-FFF2-40B4-BE49-F238E27FC236}">
                <a16:creationId xmlns:a16="http://schemas.microsoft.com/office/drawing/2014/main" id="{A244958C-119A-4913-A1F3-07F4D8782FD2}"/>
              </a:ext>
            </a:extLst>
          </p:cNvPr>
          <p:cNvSpPr/>
          <p:nvPr/>
        </p:nvSpPr>
        <p:spPr>
          <a:xfrm>
            <a:off x="2578568" y="5355460"/>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432717F-769D-4BFC-A366-6D3099E51A43}"/>
              </a:ext>
            </a:extLst>
          </p:cNvPr>
          <p:cNvSpPr txBox="1"/>
          <p:nvPr/>
        </p:nvSpPr>
        <p:spPr>
          <a:xfrm>
            <a:off x="1112103" y="2714306"/>
            <a:ext cx="1023365" cy="338554"/>
          </a:xfrm>
          <a:prstGeom prst="rect">
            <a:avLst/>
          </a:prstGeom>
          <a:noFill/>
        </p:spPr>
        <p:txBody>
          <a:bodyPr wrap="square" rtlCol="0">
            <a:spAutoFit/>
          </a:bodyPr>
          <a:lstStyle/>
          <a:p>
            <a:r>
              <a:rPr kumimoji="1" lang="ja-JP" altLang="en-US" sz="1600" dirty="0"/>
              <a:t>捕捉結果</a:t>
            </a:r>
          </a:p>
        </p:txBody>
      </p:sp>
      <p:sp>
        <p:nvSpPr>
          <p:cNvPr id="21" name="テキスト ボックス 20">
            <a:extLst>
              <a:ext uri="{FF2B5EF4-FFF2-40B4-BE49-F238E27FC236}">
                <a16:creationId xmlns:a16="http://schemas.microsoft.com/office/drawing/2014/main" id="{BEE6E780-E3F8-476F-BE0F-490D6922E9DF}"/>
              </a:ext>
            </a:extLst>
          </p:cNvPr>
          <p:cNvSpPr txBox="1"/>
          <p:nvPr/>
        </p:nvSpPr>
        <p:spPr>
          <a:xfrm>
            <a:off x="3331333" y="2714306"/>
            <a:ext cx="1106243" cy="338554"/>
          </a:xfrm>
          <a:prstGeom prst="rect">
            <a:avLst/>
          </a:prstGeom>
          <a:noFill/>
        </p:spPr>
        <p:txBody>
          <a:bodyPr wrap="square" rtlCol="0">
            <a:spAutoFit/>
          </a:bodyPr>
          <a:lstStyle/>
          <a:p>
            <a:r>
              <a:rPr kumimoji="1" lang="ja-JP" altLang="en-US" sz="1600" dirty="0"/>
              <a:t>復調結果</a:t>
            </a:r>
          </a:p>
        </p:txBody>
      </p:sp>
      <p:pic>
        <p:nvPicPr>
          <p:cNvPr id="22" name="図 21">
            <a:extLst>
              <a:ext uri="{FF2B5EF4-FFF2-40B4-BE49-F238E27FC236}">
                <a16:creationId xmlns:a16="http://schemas.microsoft.com/office/drawing/2014/main" id="{3B6D4FE7-B425-4CFA-BEB1-0132D14434BF}"/>
              </a:ext>
            </a:extLst>
          </p:cNvPr>
          <p:cNvPicPr>
            <a:picLocks noChangeAspect="1"/>
          </p:cNvPicPr>
          <p:nvPr/>
        </p:nvPicPr>
        <p:blipFill rotWithShape="1">
          <a:blip r:embed="rId4">
            <a:extLst>
              <a:ext uri="{28A0092B-C50C-407E-A947-70E740481C1C}">
                <a14:useLocalDpi xmlns:a14="http://schemas.microsoft.com/office/drawing/2010/main" val="0"/>
              </a:ext>
            </a:extLst>
          </a:blip>
          <a:srcRect l="25617" t="14874" r="11101" b="21454"/>
          <a:stretch/>
        </p:blipFill>
        <p:spPr>
          <a:xfrm>
            <a:off x="862685" y="3115230"/>
            <a:ext cx="1431166" cy="1440000"/>
          </a:xfrm>
          <a:prstGeom prst="rect">
            <a:avLst/>
          </a:prstGeom>
          <a:ln w="19050">
            <a:solidFill>
              <a:schemeClr val="bg1">
                <a:lumMod val="50000"/>
              </a:schemeClr>
            </a:solidFill>
          </a:ln>
        </p:spPr>
      </p:pic>
      <p:pic>
        <p:nvPicPr>
          <p:cNvPr id="23" name="図 22">
            <a:extLst>
              <a:ext uri="{FF2B5EF4-FFF2-40B4-BE49-F238E27FC236}">
                <a16:creationId xmlns:a16="http://schemas.microsoft.com/office/drawing/2014/main" id="{8450532E-2FCB-456A-9B72-33BBE7991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457" y="3109707"/>
            <a:ext cx="1431166" cy="1440000"/>
          </a:xfrm>
          <a:prstGeom prst="rect">
            <a:avLst/>
          </a:prstGeom>
          <a:ln w="19050">
            <a:solidFill>
              <a:schemeClr val="bg1">
                <a:lumMod val="50000"/>
              </a:schemeClr>
            </a:solidFill>
          </a:ln>
        </p:spPr>
      </p:pic>
      <p:sp>
        <p:nvSpPr>
          <p:cNvPr id="24" name="矢印: 右 23">
            <a:extLst>
              <a:ext uri="{FF2B5EF4-FFF2-40B4-BE49-F238E27FC236}">
                <a16:creationId xmlns:a16="http://schemas.microsoft.com/office/drawing/2014/main" id="{DAC10BD4-3017-4871-BC4F-E4C1C7FD6964}"/>
              </a:ext>
            </a:extLst>
          </p:cNvPr>
          <p:cNvSpPr/>
          <p:nvPr/>
        </p:nvSpPr>
        <p:spPr>
          <a:xfrm>
            <a:off x="2574151" y="3603463"/>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スライド番号プレースホルダー 2">
            <a:extLst>
              <a:ext uri="{FF2B5EF4-FFF2-40B4-BE49-F238E27FC236}">
                <a16:creationId xmlns:a16="http://schemas.microsoft.com/office/drawing/2014/main" id="{5A8FA0A2-3B12-4286-B0E5-5C704166767D}"/>
              </a:ext>
            </a:extLst>
          </p:cNvPr>
          <p:cNvSpPr>
            <a:spLocks noGrp="1"/>
          </p:cNvSpPr>
          <p:nvPr>
            <p:ph type="sldNum" sz="quarter" idx="12"/>
          </p:nvPr>
        </p:nvSpPr>
        <p:spPr>
          <a:xfrm>
            <a:off x="6537968" y="0"/>
            <a:ext cx="2057400" cy="365125"/>
          </a:xfrm>
        </p:spPr>
        <p:txBody>
          <a:bodyPr/>
          <a:lstStyle/>
          <a:p>
            <a:fld id="{4611F9C2-6641-4325-A1B0-8726CAAFC082}" type="slidenum">
              <a:rPr kumimoji="1" lang="ja-JP" altLang="en-US" smtClean="0"/>
              <a:pPr/>
              <a:t>50</a:t>
            </a:fld>
            <a:endParaRPr kumimoji="1" lang="ja-JP" altLang="en-US" dirty="0"/>
          </a:p>
        </p:txBody>
      </p:sp>
      <p:pic>
        <p:nvPicPr>
          <p:cNvPr id="3" name="図 2">
            <a:extLst>
              <a:ext uri="{FF2B5EF4-FFF2-40B4-BE49-F238E27FC236}">
                <a16:creationId xmlns:a16="http://schemas.microsoft.com/office/drawing/2014/main" id="{AAF3284B-635A-46AE-AF50-2B6E4B53AA1F}"/>
              </a:ext>
            </a:extLst>
          </p:cNvPr>
          <p:cNvPicPr>
            <a:picLocks noChangeAspect="1"/>
          </p:cNvPicPr>
          <p:nvPr/>
        </p:nvPicPr>
        <p:blipFill rotWithShape="1">
          <a:blip r:embed="rId6">
            <a:extLst>
              <a:ext uri="{28A0092B-C50C-407E-A947-70E740481C1C}">
                <a14:useLocalDpi xmlns:a14="http://schemas.microsoft.com/office/drawing/2010/main" val="0"/>
              </a:ext>
            </a:extLst>
          </a:blip>
          <a:srcRect t="10362" r="33663"/>
          <a:stretch/>
        </p:blipFill>
        <p:spPr>
          <a:xfrm>
            <a:off x="4925208" y="3069307"/>
            <a:ext cx="3960000" cy="3306731"/>
          </a:xfrm>
          <a:prstGeom prst="rect">
            <a:avLst/>
          </a:prstGeom>
        </p:spPr>
      </p:pic>
      <p:pic>
        <p:nvPicPr>
          <p:cNvPr id="8" name="図 7">
            <a:extLst>
              <a:ext uri="{FF2B5EF4-FFF2-40B4-BE49-F238E27FC236}">
                <a16:creationId xmlns:a16="http://schemas.microsoft.com/office/drawing/2014/main" id="{4C4234B1-7F9C-491B-ADFE-CB3EE68345DD}"/>
              </a:ext>
            </a:extLst>
          </p:cNvPr>
          <p:cNvPicPr>
            <a:picLocks noChangeAspect="1"/>
          </p:cNvPicPr>
          <p:nvPr/>
        </p:nvPicPr>
        <p:blipFill rotWithShape="1">
          <a:blip r:embed="rId7">
            <a:extLst>
              <a:ext uri="{28A0092B-C50C-407E-A947-70E740481C1C}">
                <a14:useLocalDpi xmlns:a14="http://schemas.microsoft.com/office/drawing/2010/main" val="0"/>
              </a:ext>
            </a:extLst>
          </a:blip>
          <a:srcRect l="24560" t="15146" r="9687" b="19137"/>
          <a:stretch/>
        </p:blipFill>
        <p:spPr>
          <a:xfrm>
            <a:off x="858268" y="4862470"/>
            <a:ext cx="1440000" cy="1439232"/>
          </a:xfrm>
          <a:prstGeom prst="rect">
            <a:avLst/>
          </a:prstGeom>
          <a:ln w="19050">
            <a:solidFill>
              <a:schemeClr val="bg1">
                <a:lumMod val="50000"/>
              </a:schemeClr>
            </a:solidFill>
          </a:ln>
        </p:spPr>
      </p:pic>
    </p:spTree>
    <p:extLst>
      <p:ext uri="{BB962C8B-B14F-4D97-AF65-F5344CB8AC3E}">
        <p14:creationId xmlns:p14="http://schemas.microsoft.com/office/powerpoint/2010/main" val="2165379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51</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従来の捕捉手法</a:t>
            </a:r>
            <a:endParaRPr lang="en-US" altLang="ja-JP" dirty="0"/>
          </a:p>
          <a:p>
            <a:pPr lvl="1"/>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今までの捕捉は撮影順に行っていたため、　　　　　　　　　　　それを</a:t>
            </a:r>
            <a:r>
              <a:rPr lang="ja-JP" altLang="en-US" b="1" dirty="0"/>
              <a:t>逆順</a:t>
            </a:r>
            <a:r>
              <a:rPr lang="ja-JP" altLang="en-US" dirty="0"/>
              <a:t>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lang="ja-JP" altLang="en-US" dirty="0"/>
              <a:t>新規手法</a:t>
            </a:r>
            <a:r>
              <a:rPr kumimoji="1" lang="ja-JP" altLang="en-US" dirty="0"/>
              <a:t>：撮影順で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52</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22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最初と最後を除いた全ての撮影画像で　　　　　　　　　誤りなく送信機を捕捉することができた</a:t>
            </a:r>
            <a:endParaRPr kumimoji="1" lang="en-US" altLang="ja-JP" dirty="0"/>
          </a:p>
          <a:p>
            <a:endParaRPr lang="en-US" altLang="ja-JP" dirty="0"/>
          </a:p>
          <a:p>
            <a:r>
              <a:rPr kumimoji="1" lang="ja-JP" altLang="en-US" dirty="0"/>
              <a:t>捕捉した画像から復調を行い、　　　　　　　　　　　　エラーフリーを達成した</a:t>
            </a:r>
            <a:endParaRPr kumimoji="1" lang="en-US" altLang="ja-JP" dirty="0"/>
          </a:p>
          <a:p>
            <a:endParaRPr lang="en-US" altLang="ja-JP" dirty="0"/>
          </a:p>
          <a:p>
            <a:r>
              <a:rPr kumimoji="1" lang="ja-JP" altLang="en-US" dirty="0"/>
              <a:t>今回は</a:t>
            </a:r>
            <a:r>
              <a:rPr kumimoji="1" lang="en-US" altLang="ja-JP" dirty="0"/>
              <a:t>32</a:t>
            </a:r>
            <a:r>
              <a:rPr lang="ja-JP" altLang="en-US" dirty="0"/>
              <a:t>フレーム</a:t>
            </a:r>
            <a:r>
              <a:rPr kumimoji="1" lang="ja-JP" altLang="en-US" dirty="0"/>
              <a:t>の信号を　　　　　　　　　　　　　　　繰り返し送信しているので、　　　　　　　　　　　　　通信したデータ量は以下の通り</a:t>
            </a:r>
            <a:r>
              <a:rPr kumimoji="1" lang="en-US" altLang="ja-JP" dirty="0"/>
              <a:t>256[bit/frame]×32[frame]=8192[bit]</a:t>
            </a:r>
            <a:endParaRPr lang="en-US" altLang="ja-JP" dirty="0"/>
          </a:p>
          <a:p>
            <a:endParaRPr kumimoji="1" lang="en-US" altLang="ja-JP" dirty="0"/>
          </a:p>
          <a:p>
            <a:r>
              <a:rPr lang="ja-JP" altLang="en-US" dirty="0"/>
              <a:t>撮影時間は </a:t>
            </a:r>
            <a:r>
              <a:rPr lang="en-US" altLang="ja-JP" dirty="0"/>
              <a:t>80[frame] / 2000[frame/sec] = 0.04[sec]</a:t>
            </a:r>
          </a:p>
          <a:p>
            <a:endParaRPr kumimoji="1" lang="en-US" altLang="ja-JP" dirty="0"/>
          </a:p>
        </p:txBody>
      </p:sp>
      <p:pic>
        <p:nvPicPr>
          <p:cNvPr id="5" name="図 4">
            <a:extLst>
              <a:ext uri="{FF2B5EF4-FFF2-40B4-BE49-F238E27FC236}">
                <a16:creationId xmlns:a16="http://schemas.microsoft.com/office/drawing/2014/main" id="{86A775BE-7B2D-460D-8914-28B9D056680F}"/>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r="43961"/>
          <a:stretch/>
        </p:blipFill>
        <p:spPr>
          <a:xfrm>
            <a:off x="5435836" y="1521892"/>
            <a:ext cx="3449370" cy="3275037"/>
          </a:xfrm>
          <a:prstGeom prst="rect">
            <a:avLst/>
          </a:prstGeom>
        </p:spPr>
      </p:pic>
    </p:spTree>
    <p:extLst>
      <p:ext uri="{BB962C8B-B14F-4D97-AF65-F5344CB8AC3E}">
        <p14:creationId xmlns:p14="http://schemas.microsoft.com/office/powerpoint/2010/main" val="1102274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53</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54</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55</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56</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送信機の位置補正</a:t>
            </a:r>
            <a:endParaRPr kumimoji="1" lang="ja-JP" altLang="en-US" dirty="0"/>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3" name="グループ化 42">
            <a:extLst>
              <a:ext uri="{FF2B5EF4-FFF2-40B4-BE49-F238E27FC236}">
                <a16:creationId xmlns:a16="http://schemas.microsoft.com/office/drawing/2014/main" id="{F9203374-91EF-EC7E-22B9-0BA9E15489E2}"/>
              </a:ext>
            </a:extLst>
          </p:cNvPr>
          <p:cNvGrpSpPr>
            <a:grpSpLocks noChangeAspect="1"/>
          </p:cNvGrpSpPr>
          <p:nvPr/>
        </p:nvGrpSpPr>
        <p:grpSpPr>
          <a:xfrm>
            <a:off x="815290" y="865182"/>
            <a:ext cx="2959319" cy="3014945"/>
            <a:chOff x="364289" y="1570642"/>
            <a:chExt cx="4139973" cy="4217792"/>
          </a:xfrm>
        </p:grpSpPr>
        <p:pic>
          <p:nvPicPr>
            <p:cNvPr id="45" name="図 44">
              <a:extLst>
                <a:ext uri="{FF2B5EF4-FFF2-40B4-BE49-F238E27FC236}">
                  <a16:creationId xmlns:a16="http://schemas.microsoft.com/office/drawing/2014/main" id="{3AE551BF-A2B0-B77A-03F1-40F3CAAD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7" name="図 46">
              <a:extLst>
                <a:ext uri="{FF2B5EF4-FFF2-40B4-BE49-F238E27FC236}">
                  <a16:creationId xmlns:a16="http://schemas.microsoft.com/office/drawing/2014/main" id="{959F4C0B-5297-2825-CC2C-7CDB5076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48" name="図 47">
              <a:extLst>
                <a:ext uri="{FF2B5EF4-FFF2-40B4-BE49-F238E27FC236}">
                  <a16:creationId xmlns:a16="http://schemas.microsoft.com/office/drawing/2014/main" id="{F6CAD19D-1E32-39BC-58E7-1CA95104D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1" name="図 50">
              <a:extLst>
                <a:ext uri="{FF2B5EF4-FFF2-40B4-BE49-F238E27FC236}">
                  <a16:creationId xmlns:a16="http://schemas.microsoft.com/office/drawing/2014/main" id="{146D6D53-756E-1ED1-7095-F4A58AA7D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2" name="直線矢印コネクタ 51">
              <a:extLst>
                <a:ext uri="{FF2B5EF4-FFF2-40B4-BE49-F238E27FC236}">
                  <a16:creationId xmlns:a16="http://schemas.microsoft.com/office/drawing/2014/main" id="{047BF0BB-4B83-35F8-2385-551C49A50486}"/>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0C8F7D6-0E94-4E93-11AA-AC08FD76D7BB}"/>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393AD19-2C07-438F-98DE-5B35FF327216}"/>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99E9EE3-D15C-0DE2-75B4-12AF2E8A3C8D}"/>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CE4AEAC-03FE-B951-B3F3-E36315A0053A}"/>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0953BC7-B051-1561-C5A0-69D20B490B9A}"/>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35019C2-A3C5-B978-64E0-5647EB4ED909}"/>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3F73A10-67B4-B81C-BAB5-15FC40DB02A4}"/>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913E3B-465F-327E-F915-6168F4D3A948}"/>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テキスト ボックス 68">
            <a:extLst>
              <a:ext uri="{FF2B5EF4-FFF2-40B4-BE49-F238E27FC236}">
                <a16:creationId xmlns:a16="http://schemas.microsoft.com/office/drawing/2014/main" id="{1D539497-43E7-D382-3FED-F4A4427DCC11}"/>
              </a:ext>
            </a:extLst>
          </p:cNvPr>
          <p:cNvSpPr txBox="1"/>
          <p:nvPr/>
        </p:nvSpPr>
        <p:spPr>
          <a:xfrm>
            <a:off x="2557692" y="724149"/>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70" name="テキスト ボックス 69">
            <a:extLst>
              <a:ext uri="{FF2B5EF4-FFF2-40B4-BE49-F238E27FC236}">
                <a16:creationId xmlns:a16="http://schemas.microsoft.com/office/drawing/2014/main" id="{99DCEF32-3557-48E3-EE09-4B8A195A8BF3}"/>
              </a:ext>
            </a:extLst>
          </p:cNvPr>
          <p:cNvSpPr txBox="1"/>
          <p:nvPr/>
        </p:nvSpPr>
        <p:spPr>
          <a:xfrm>
            <a:off x="2679899" y="352117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71" name="テキスト ボックス 70">
            <a:extLst>
              <a:ext uri="{FF2B5EF4-FFF2-40B4-BE49-F238E27FC236}">
                <a16:creationId xmlns:a16="http://schemas.microsoft.com/office/drawing/2014/main" id="{B9B8C681-4586-42F7-EE24-416985FD9C21}"/>
              </a:ext>
            </a:extLst>
          </p:cNvPr>
          <p:cNvSpPr txBox="1"/>
          <p:nvPr/>
        </p:nvSpPr>
        <p:spPr>
          <a:xfrm>
            <a:off x="316264" y="1172722"/>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72" name="テキスト ボックス 71">
            <a:extLst>
              <a:ext uri="{FF2B5EF4-FFF2-40B4-BE49-F238E27FC236}">
                <a16:creationId xmlns:a16="http://schemas.microsoft.com/office/drawing/2014/main" id="{841BAE1B-8EA5-C266-AFBD-F32E858791A8}"/>
              </a:ext>
            </a:extLst>
          </p:cNvPr>
          <p:cNvSpPr txBox="1"/>
          <p:nvPr/>
        </p:nvSpPr>
        <p:spPr>
          <a:xfrm>
            <a:off x="3306119" y="2116146"/>
            <a:ext cx="681358" cy="369332"/>
          </a:xfrm>
          <a:prstGeom prst="rect">
            <a:avLst/>
          </a:prstGeom>
          <a:noFill/>
        </p:spPr>
        <p:txBody>
          <a:bodyPr wrap="square" rtlCol="0">
            <a:spAutoFit/>
          </a:bodyPr>
          <a:lstStyle/>
          <a:p>
            <a:r>
              <a:rPr kumimoji="1" lang="en-US" altLang="ja-JP" dirty="0"/>
              <a:t>y=n</a:t>
            </a:r>
            <a:endParaRPr kumimoji="1" lang="ja-JP" altLang="en-US" dirty="0"/>
          </a:p>
        </p:txBody>
      </p:sp>
      <p:grpSp>
        <p:nvGrpSpPr>
          <p:cNvPr id="73" name="グループ化 72">
            <a:extLst>
              <a:ext uri="{FF2B5EF4-FFF2-40B4-BE49-F238E27FC236}">
                <a16:creationId xmlns:a16="http://schemas.microsoft.com/office/drawing/2014/main" id="{608E6846-7267-C411-4FB9-5FBEE3C15DBC}"/>
              </a:ext>
            </a:extLst>
          </p:cNvPr>
          <p:cNvGrpSpPr>
            <a:grpSpLocks noChangeAspect="1"/>
          </p:cNvGrpSpPr>
          <p:nvPr/>
        </p:nvGrpSpPr>
        <p:grpSpPr>
          <a:xfrm flipH="1">
            <a:off x="2785848" y="4223584"/>
            <a:ext cx="1154127" cy="2233926"/>
            <a:chOff x="6747867" y="3720972"/>
            <a:chExt cx="1405532" cy="2720544"/>
          </a:xfrm>
        </p:grpSpPr>
        <p:pic>
          <p:nvPicPr>
            <p:cNvPr id="74" name="図 73">
              <a:extLst>
                <a:ext uri="{FF2B5EF4-FFF2-40B4-BE49-F238E27FC236}">
                  <a16:creationId xmlns:a16="http://schemas.microsoft.com/office/drawing/2014/main" id="{E1092368-1155-D58B-61D1-CA20616F4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75" name="図 74">
              <a:extLst>
                <a:ext uri="{FF2B5EF4-FFF2-40B4-BE49-F238E27FC236}">
                  <a16:creationId xmlns:a16="http://schemas.microsoft.com/office/drawing/2014/main" id="{58C1A2BB-53F0-7762-5A3A-FE579516A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76" name="直線矢印コネクタ 75">
              <a:extLst>
                <a:ext uri="{FF2B5EF4-FFF2-40B4-BE49-F238E27FC236}">
                  <a16:creationId xmlns:a16="http://schemas.microsoft.com/office/drawing/2014/main" id="{F167A9FF-0F3A-F09B-5F11-D679EFEF716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A4531FB-ACA3-7521-18A4-C6EB48137DC5}"/>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78" name="直線矢印コネクタ 77">
              <a:extLst>
                <a:ext uri="{FF2B5EF4-FFF2-40B4-BE49-F238E27FC236}">
                  <a16:creationId xmlns:a16="http://schemas.microsoft.com/office/drawing/2014/main" id="{39ADDE8F-0BF3-7165-4324-A5256303BD06}"/>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79" name="直線矢印コネクタ 78">
              <a:extLst>
                <a:ext uri="{FF2B5EF4-FFF2-40B4-BE49-F238E27FC236}">
                  <a16:creationId xmlns:a16="http://schemas.microsoft.com/office/drawing/2014/main" id="{9648C6EC-473C-9813-8B64-2F33DB9E33CC}"/>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BBBC4A6-E3EC-7373-8663-1E1A04592E92}"/>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81" name="直線矢印コネクタ 80">
              <a:extLst>
                <a:ext uri="{FF2B5EF4-FFF2-40B4-BE49-F238E27FC236}">
                  <a16:creationId xmlns:a16="http://schemas.microsoft.com/office/drawing/2014/main" id="{AC264296-BCD4-5336-4452-7E8F8A98E3DB}"/>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none"/>
            </a:ln>
            <a:effectLst/>
          </p:spPr>
        </p:cxnSp>
      </p:grpSp>
      <p:sp>
        <p:nvSpPr>
          <p:cNvPr id="82" name="吹き出し: 線 81">
            <a:extLst>
              <a:ext uri="{FF2B5EF4-FFF2-40B4-BE49-F238E27FC236}">
                <a16:creationId xmlns:a16="http://schemas.microsoft.com/office/drawing/2014/main" id="{8BE73A82-DC87-2E72-EF07-39DE78E5A80A}"/>
              </a:ext>
            </a:extLst>
          </p:cNvPr>
          <p:cNvSpPr/>
          <p:nvPr/>
        </p:nvSpPr>
        <p:spPr>
          <a:xfrm>
            <a:off x="550055" y="4637605"/>
            <a:ext cx="1805943" cy="669913"/>
          </a:xfrm>
          <a:prstGeom prst="borderCallout1">
            <a:avLst>
              <a:gd name="adj1" fmla="val 822"/>
              <a:gd name="adj2" fmla="val 99614"/>
              <a:gd name="adj3" fmla="val -42416"/>
              <a:gd name="adj4" fmla="val 12727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を横方向へ</a:t>
            </a:r>
            <a:endParaRPr kumimoji="1" lang="en-US" altLang="ja-JP" dirty="0">
              <a:solidFill>
                <a:schemeClr val="tx1"/>
              </a:solidFill>
            </a:endParaRPr>
          </a:p>
          <a:p>
            <a:pPr algn="ctr"/>
            <a:r>
              <a:rPr kumimoji="1" lang="ja-JP" altLang="en-US" dirty="0">
                <a:solidFill>
                  <a:schemeClr val="tx1"/>
                </a:solidFill>
              </a:rPr>
              <a:t>移動させる</a:t>
            </a:r>
          </a:p>
        </p:txBody>
      </p:sp>
    </p:spTree>
    <p:extLst>
      <p:ext uri="{BB962C8B-B14F-4D97-AF65-F5344CB8AC3E}">
        <p14:creationId xmlns:p14="http://schemas.microsoft.com/office/powerpoint/2010/main" val="54428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a:xfrm>
            <a:off x="258792" y="805776"/>
            <a:ext cx="8626416" cy="5760124"/>
          </a:xfrm>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b="1" dirty="0"/>
              <a:t>研究内容</a:t>
            </a:r>
            <a:endParaRPr lang="en-US" altLang="ja-JP" b="1" dirty="0"/>
          </a:p>
          <a:p>
            <a:r>
              <a:rPr lang="ja-JP" altLang="en-US" dirty="0"/>
              <a:t>捕捉アルゴリズムの検討</a:t>
            </a:r>
            <a:endParaRPr lang="en-US" altLang="ja-JP" dirty="0"/>
          </a:p>
          <a:p>
            <a:pPr lvl="1"/>
            <a:r>
              <a:rPr lang="ja-JP" altLang="en-US" dirty="0"/>
              <a:t>時空間勾配と送信機位置補正を用いた捕捉手法</a:t>
            </a:r>
            <a:endParaRPr lang="en-US" altLang="ja-JP" dirty="0"/>
          </a:p>
          <a:p>
            <a:pPr marL="457200" lvl="1" indent="0">
              <a:buNone/>
            </a:pPr>
            <a:r>
              <a:rPr lang="ja-JP" altLang="en-US" dirty="0"/>
              <a:t> </a:t>
            </a:r>
            <a:endParaRPr lang="en-US" altLang="ja-JP" dirty="0"/>
          </a:p>
          <a:p>
            <a:r>
              <a:rPr lang="ja-JP" altLang="en-US" dirty="0"/>
              <a:t>通信性能評価：移動環境での通信実験</a:t>
            </a:r>
            <a:endParaRPr lang="en-US" altLang="ja-JP" dirty="0"/>
          </a:p>
          <a:p>
            <a:pPr lvl="1"/>
            <a:r>
              <a:rPr lang="ja-JP" altLang="en-US" dirty="0"/>
              <a:t>現在は低速</a:t>
            </a:r>
            <a:r>
              <a:rPr lang="en-US" altLang="ja-JP" dirty="0"/>
              <a:t>(25km/h)</a:t>
            </a:r>
            <a:r>
              <a:rPr lang="ja-JP" altLang="en-US" dirty="0"/>
              <a:t>で実験                                              　　　　　　            将来的には高速</a:t>
            </a:r>
            <a:r>
              <a:rPr lang="en-US" altLang="ja-JP" dirty="0"/>
              <a:t>(50-60km/h)</a:t>
            </a:r>
            <a:r>
              <a:rPr lang="ja-JP" altLang="en-US" dirty="0"/>
              <a:t>で実験</a:t>
            </a:r>
            <a:endParaRPr lang="en-US" altLang="ja-JP" dirty="0"/>
          </a:p>
          <a:p>
            <a:pPr lvl="1"/>
            <a:endParaRPr lang="en-US" altLang="ja-JP" dirty="0"/>
          </a:p>
          <a:p>
            <a:pPr marL="0" indent="0">
              <a:buNone/>
            </a:pPr>
            <a:r>
              <a:rPr lang="ja-JP" altLang="en-US" b="1" dirty="0"/>
              <a:t>経過</a:t>
            </a:r>
            <a:endParaRPr lang="en-US" altLang="ja-JP" b="1" dirty="0"/>
          </a:p>
          <a:p>
            <a:r>
              <a:rPr lang="ja-JP" altLang="en-US"/>
              <a:t>分類の機械学習モデル </a:t>
            </a:r>
            <a:r>
              <a:rPr lang="en-US" altLang="ja-JP"/>
              <a:t>CS-SVM</a:t>
            </a:r>
            <a:r>
              <a:rPr lang="ja-JP" altLang="en-US" dirty="0"/>
              <a:t>を用いた捕捉手法の検討</a:t>
            </a:r>
            <a:endParaRPr lang="en-US" altLang="ja-JP" dirty="0"/>
          </a:p>
          <a:p>
            <a:r>
              <a:rPr lang="ja-JP" altLang="en-US" dirty="0"/>
              <a:t>提案手法と従来手法との比較 </a:t>
            </a:r>
            <a:r>
              <a:rPr lang="en-US" altLang="ja-JP" dirty="0"/>
              <a:t>(CS</a:t>
            </a:r>
            <a:r>
              <a:rPr lang="ja-JP" altLang="en-US" dirty="0"/>
              <a:t>研にて発表予定</a:t>
            </a:r>
            <a:r>
              <a:rPr lang="en-US" altLang="ja-JP" dirty="0"/>
              <a: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319298"/>
            <a:ext cx="8148320" cy="64920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車両と側方の送信機との可視光通信の実現</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857616"/>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54633584-65F0-91BA-65B5-BF11E6C3F280}"/>
              </a:ext>
            </a:extLst>
          </p:cNvPr>
          <p:cNvSpPr/>
          <p:nvPr/>
        </p:nvSpPr>
        <p:spPr>
          <a:xfrm flipH="1">
            <a:off x="695575" y="188239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39" name="正方形/長方形 38">
            <a:extLst>
              <a:ext uri="{FF2B5EF4-FFF2-40B4-BE49-F238E27FC236}">
                <a16:creationId xmlns:a16="http://schemas.microsoft.com/office/drawing/2014/main" id="{7487328D-FC07-C661-CE79-402AFE42BE19}"/>
              </a:ext>
            </a:extLst>
          </p:cNvPr>
          <p:cNvSpPr/>
          <p:nvPr/>
        </p:nvSpPr>
        <p:spPr>
          <a:xfrm flipH="1">
            <a:off x="6924301"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sp>
        <p:nvSpPr>
          <p:cNvPr id="40" name="正方形/長方形 39">
            <a:extLst>
              <a:ext uri="{FF2B5EF4-FFF2-40B4-BE49-F238E27FC236}">
                <a16:creationId xmlns:a16="http://schemas.microsoft.com/office/drawing/2014/main" id="{1D7BD2F5-8A66-3381-AC71-131CCE1E919B}"/>
              </a:ext>
            </a:extLst>
          </p:cNvPr>
          <p:cNvSpPr/>
          <p:nvPr/>
        </p:nvSpPr>
        <p:spPr>
          <a:xfrm flipH="1">
            <a:off x="4918717"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41" name="正方形/長方形 40">
            <a:extLst>
              <a:ext uri="{FF2B5EF4-FFF2-40B4-BE49-F238E27FC236}">
                <a16:creationId xmlns:a16="http://schemas.microsoft.com/office/drawing/2014/main" id="{CE939785-4C67-FA81-F9FE-482605C937FA}"/>
              </a:ext>
            </a:extLst>
          </p:cNvPr>
          <p:cNvSpPr/>
          <p:nvPr/>
        </p:nvSpPr>
        <p:spPr>
          <a:xfrm flipH="1">
            <a:off x="2919229"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cxnSp>
        <p:nvCxnSpPr>
          <p:cNvPr id="42" name="直線矢印コネクタ 41">
            <a:extLst>
              <a:ext uri="{FF2B5EF4-FFF2-40B4-BE49-F238E27FC236}">
                <a16:creationId xmlns:a16="http://schemas.microsoft.com/office/drawing/2014/main" id="{131FA0D5-700B-6B76-5A62-50E1A07FD7D8}"/>
              </a:ext>
            </a:extLst>
          </p:cNvPr>
          <p:cNvCxnSpPr>
            <a:cxnSpLocks/>
          </p:cNvCxnSpPr>
          <p:nvPr/>
        </p:nvCxnSpPr>
        <p:spPr>
          <a:xfrm>
            <a:off x="6540253" y="221767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D7560A21-65AA-988F-9D5F-937804BE7D22}"/>
              </a:ext>
            </a:extLst>
          </p:cNvPr>
          <p:cNvCxnSpPr>
            <a:cxnSpLocks/>
          </p:cNvCxnSpPr>
          <p:nvPr/>
        </p:nvCxnSpPr>
        <p:spPr>
          <a:xfrm>
            <a:off x="2535181" y="221726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66463A2-505D-4E5F-D257-6BE78F01BD40}"/>
              </a:ext>
            </a:extLst>
          </p:cNvPr>
          <p:cNvCxnSpPr>
            <a:cxnSpLocks/>
          </p:cNvCxnSpPr>
          <p:nvPr/>
        </p:nvCxnSpPr>
        <p:spPr>
          <a:xfrm>
            <a:off x="4540765" y="221726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7" name="正方形/長方形 6">
            <a:extLst>
              <a:ext uri="{FF2B5EF4-FFF2-40B4-BE49-F238E27FC236}">
                <a16:creationId xmlns:a16="http://schemas.microsoft.com/office/drawing/2014/main" id="{DE419F21-4371-4D35-B1C5-14BDFE2CDCF9}"/>
              </a:ext>
            </a:extLst>
          </p:cNvPr>
          <p:cNvSpPr/>
          <p:nvPr/>
        </p:nvSpPr>
        <p:spPr>
          <a:xfrm flipH="1">
            <a:off x="697285" y="3774549"/>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10" name="正方形/長方形 9">
            <a:extLst>
              <a:ext uri="{FF2B5EF4-FFF2-40B4-BE49-F238E27FC236}">
                <a16:creationId xmlns:a16="http://schemas.microsoft.com/office/drawing/2014/main" id="{9D811511-4E22-4C69-8F39-52D39BBD5D6F}"/>
              </a:ext>
            </a:extLst>
          </p:cNvPr>
          <p:cNvSpPr/>
          <p:nvPr/>
        </p:nvSpPr>
        <p:spPr>
          <a:xfrm flipH="1">
            <a:off x="6926011"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flipH="1">
            <a:off x="4920427"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flipH="1">
            <a:off x="2920939"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a:off x="6541963" y="410982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a:off x="2536891" y="4109421"/>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a:off x="4542475" y="4109421"/>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flipH="1">
            <a:off x="2820355" y="3691964"/>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flipH="1">
            <a:off x="1497524" y="4540301"/>
            <a:ext cx="5257585" cy="1379078"/>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 name="connsiteX0" fmla="*/ 0 w 6400800"/>
              <a:gd name="connsiteY0" fmla="*/ 565575 h 1379078"/>
              <a:gd name="connsiteX1" fmla="*/ 3337134 w 6400800"/>
              <a:gd name="connsiteY1" fmla="*/ 560320 h 1379078"/>
              <a:gd name="connsiteX2" fmla="*/ 3639928 w 6400800"/>
              <a:gd name="connsiteY2" fmla="*/ 0 h 1379078"/>
              <a:gd name="connsiteX3" fmla="*/ 3942845 w 6400800"/>
              <a:gd name="connsiteY3" fmla="*/ 560320 h 1379078"/>
              <a:gd name="connsiteX4" fmla="*/ 6400800 w 6400800"/>
              <a:gd name="connsiteY4" fmla="*/ 565575 h 1379078"/>
              <a:gd name="connsiteX5" fmla="*/ 6400800 w 6400800"/>
              <a:gd name="connsiteY5" fmla="*/ 701159 h 1379078"/>
              <a:gd name="connsiteX6" fmla="*/ 6400800 w 6400800"/>
              <a:gd name="connsiteY6" fmla="*/ 701159 h 1379078"/>
              <a:gd name="connsiteX7" fmla="*/ 6400800 w 6400800"/>
              <a:gd name="connsiteY7" fmla="*/ 904535 h 1379078"/>
              <a:gd name="connsiteX8" fmla="*/ 6400800 w 6400800"/>
              <a:gd name="connsiteY8" fmla="*/ 1379078 h 1379078"/>
              <a:gd name="connsiteX9" fmla="*/ 5334000 w 6400800"/>
              <a:gd name="connsiteY9" fmla="*/ 1379078 h 1379078"/>
              <a:gd name="connsiteX10" fmla="*/ 3733800 w 6400800"/>
              <a:gd name="connsiteY10" fmla="*/ 1379078 h 1379078"/>
              <a:gd name="connsiteX11" fmla="*/ 3733800 w 6400800"/>
              <a:gd name="connsiteY11" fmla="*/ 1379078 h 1379078"/>
              <a:gd name="connsiteX12" fmla="*/ 0 w 6400800"/>
              <a:gd name="connsiteY12" fmla="*/ 1379078 h 1379078"/>
              <a:gd name="connsiteX13" fmla="*/ 0 w 6400800"/>
              <a:gd name="connsiteY13" fmla="*/ 904535 h 1379078"/>
              <a:gd name="connsiteX14" fmla="*/ 0 w 6400800"/>
              <a:gd name="connsiteY14" fmla="*/ 701159 h 1379078"/>
              <a:gd name="connsiteX15" fmla="*/ 0 w 6400800"/>
              <a:gd name="connsiteY15" fmla="*/ 701159 h 1379078"/>
              <a:gd name="connsiteX16" fmla="*/ 0 w 6400800"/>
              <a:gd name="connsiteY16" fmla="*/ 565575 h 137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79078">
                <a:moveTo>
                  <a:pt x="0" y="565575"/>
                </a:moveTo>
                <a:lnTo>
                  <a:pt x="3337134" y="560320"/>
                </a:lnTo>
                <a:lnTo>
                  <a:pt x="3639928" y="0"/>
                </a:lnTo>
                <a:lnTo>
                  <a:pt x="3942845" y="560320"/>
                </a:lnTo>
                <a:lnTo>
                  <a:pt x="6400800" y="565575"/>
                </a:lnTo>
                <a:lnTo>
                  <a:pt x="6400800" y="701159"/>
                </a:lnTo>
                <a:lnTo>
                  <a:pt x="6400800" y="701159"/>
                </a:lnTo>
                <a:lnTo>
                  <a:pt x="6400800" y="904535"/>
                </a:lnTo>
                <a:lnTo>
                  <a:pt x="6400800" y="1379078"/>
                </a:lnTo>
                <a:lnTo>
                  <a:pt x="5334000" y="1379078"/>
                </a:lnTo>
                <a:lnTo>
                  <a:pt x="3733800" y="1379078"/>
                </a:lnTo>
                <a:lnTo>
                  <a:pt x="3733800" y="1379078"/>
                </a:lnTo>
                <a:lnTo>
                  <a:pt x="0" y="1379078"/>
                </a:lnTo>
                <a:lnTo>
                  <a:pt x="0" y="904535"/>
                </a:lnTo>
                <a:lnTo>
                  <a:pt x="0" y="701159"/>
                </a:lnTo>
                <a:lnTo>
                  <a:pt x="0" y="701159"/>
                </a:lnTo>
                <a:lnTo>
                  <a:pt x="0" y="565575"/>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87667" y="5173315"/>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743428" y="516846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364964" y="550374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365476" y="550333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510083" y="550374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529573" y="3607729"/>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97219" y="3368145"/>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28" name="正方形/長方形 27">
            <a:extLst>
              <a:ext uri="{FF2B5EF4-FFF2-40B4-BE49-F238E27FC236}">
                <a16:creationId xmlns:a16="http://schemas.microsoft.com/office/drawing/2014/main" id="{9FA494BE-A4FA-4C11-8CD5-5329810C0206}"/>
              </a:ext>
            </a:extLst>
          </p:cNvPr>
          <p:cNvSpPr/>
          <p:nvPr/>
        </p:nvSpPr>
        <p:spPr>
          <a:xfrm>
            <a:off x="529573" y="1709274"/>
            <a:ext cx="6192000"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765620" y="1477076"/>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cxnSp>
        <p:nvCxnSpPr>
          <p:cNvPr id="34" name="コネクタ: カギ線 33">
            <a:extLst>
              <a:ext uri="{FF2B5EF4-FFF2-40B4-BE49-F238E27FC236}">
                <a16:creationId xmlns:a16="http://schemas.microsoft.com/office/drawing/2014/main" id="{6600D79E-E9F0-923E-B89B-9BE18BEDD55F}"/>
              </a:ext>
            </a:extLst>
          </p:cNvPr>
          <p:cNvCxnSpPr>
            <a:cxnSpLocks/>
            <a:stCxn id="39" idx="2"/>
            <a:endCxn id="7" idx="3"/>
          </p:cNvCxnSpPr>
          <p:nvPr/>
        </p:nvCxnSpPr>
        <p:spPr>
          <a:xfrm rot="5400000">
            <a:off x="3436217" y="-185975"/>
            <a:ext cx="1556872" cy="7034736"/>
          </a:xfrm>
          <a:prstGeom prst="bentConnector4">
            <a:avLst>
              <a:gd name="adj1" fmla="val 39232"/>
              <a:gd name="adj2" fmla="val 106170"/>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181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撮影画像の各画素の</a:t>
            </a:r>
            <a:endParaRPr kumimoji="1" lang="en-US" altLang="ja-JP" b="1" dirty="0">
              <a:solidFill>
                <a:schemeClr val="tx1"/>
              </a:solidFill>
            </a:endParaRPr>
          </a:p>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２つの特徴量から</a:t>
            </a:r>
            <a:endParaRPr kumimoji="1" lang="en-US" altLang="ja-JP" b="1" dirty="0">
              <a:solidFill>
                <a:schemeClr val="tx1"/>
              </a:solidFill>
            </a:endParaRPr>
          </a:p>
          <a:p>
            <a:pPr algn="ctr"/>
            <a:r>
              <a:rPr kumimoji="1" lang="ja-JP" altLang="en-US" b="1" dirty="0">
                <a:solidFill>
                  <a:schemeClr val="tx1"/>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0579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24177</TotalTime>
  <Words>3611</Words>
  <Application>Microsoft Office PowerPoint</Application>
  <PresentationFormat>画面に合わせる (4:3)</PresentationFormat>
  <Paragraphs>729</Paragraphs>
  <Slides>56</Slides>
  <Notes>20</Notes>
  <HiddenSlides>13</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56</vt:i4>
      </vt:variant>
    </vt:vector>
  </HeadingPairs>
  <TitlesOfParts>
    <vt:vector size="64" baseType="lpstr">
      <vt:lpstr>游ゴシック</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研究モデル</vt:lpstr>
      <vt:lpstr>研究課題</vt:lpstr>
      <vt:lpstr>LED送信機の位置補正</vt:lpstr>
      <vt:lpstr>研究目的と内容</vt:lpstr>
      <vt:lpstr>可視光通信のシステムモデル</vt:lpstr>
      <vt:lpstr>可視光通信のシステムモデル</vt:lpstr>
      <vt:lpstr>可視光通信のシステムモデル</vt:lpstr>
      <vt:lpstr>時間勾配と空間勾配</vt:lpstr>
      <vt:lpstr>時間勾配と空間勾配の算出</vt:lpstr>
      <vt:lpstr>可視光通信のシステムモデル</vt:lpstr>
      <vt:lpstr>時間-空間勾配散布図</vt:lpstr>
      <vt:lpstr>可視光通信のシステムモデル</vt:lpstr>
      <vt:lpstr>LED送信機の捕捉手法</vt:lpstr>
      <vt:lpstr>捕捉手法の課題</vt:lpstr>
      <vt:lpstr>最適な閾値設定</vt:lpstr>
      <vt:lpstr>提案手法による閾値の導出</vt:lpstr>
      <vt:lpstr>非送信機データのアンダーサンプリング</vt:lpstr>
      <vt:lpstr>k平均法によるクラスタリング</vt:lpstr>
      <vt:lpstr>k平均法アンダーサンプリング</vt:lpstr>
      <vt:lpstr>Cost-Sensitive Support Vector Machine (CS-SVM)</vt:lpstr>
      <vt:lpstr>実験内容</vt:lpstr>
      <vt:lpstr>学習データについて</vt:lpstr>
      <vt:lpstr>CSSVMパラメータについて</vt:lpstr>
      <vt:lpstr>CSSVM学習結果</vt:lpstr>
      <vt:lpstr>従来手法と提案手法の比較</vt:lpstr>
      <vt:lpstr>従来手法と提案手法の比較</vt:lpstr>
      <vt:lpstr>まとめ</vt:lpstr>
      <vt:lpstr>捕捉スライド</vt:lpstr>
      <vt:lpstr>機械学習による閾値の導出</vt:lpstr>
      <vt:lpstr>機械学習を用いた閾値設定</vt:lpstr>
      <vt:lpstr>可視光通信のシステムモデル</vt:lpstr>
      <vt:lpstr>可視光通信のシステムモデル</vt:lpstr>
      <vt:lpstr>特徴量の調査</vt:lpstr>
      <vt:lpstr>LED送信機の位置補正</vt:lpstr>
      <vt:lpstr>先行研究：空間-時間勾配散布図</vt:lpstr>
      <vt:lpstr>空間-時間勾配散布図(64bitアレイ)</vt:lpstr>
      <vt:lpstr>閾値決定について</vt:lpstr>
      <vt:lpstr>先行研究と提案手法との比較</vt:lpstr>
      <vt:lpstr>t=n における空間-時間勾配の導出について</vt:lpstr>
      <vt:lpstr>空間-時間勾配の導出</vt:lpstr>
      <vt:lpstr>空間-時間勾配の導出</vt:lpstr>
      <vt:lpstr>PowerPoint プレゼンテーション</vt:lpstr>
      <vt:lpstr>研究課題</vt:lpstr>
      <vt:lpstr>実験内容</vt:lpstr>
      <vt:lpstr>実験風景</vt:lpstr>
      <vt:lpstr>時空間画像と時空間断面画像</vt:lpstr>
      <vt:lpstr>復調結果</vt:lpstr>
      <vt:lpstr>捕捉手法の改善</vt:lpstr>
      <vt:lpstr>捕捉手法改善結果</vt:lpstr>
      <vt:lpstr>実験内容</vt:lpstr>
      <vt:lpstr>実験風景</vt:lpstr>
      <vt:lpstr>先行研究：特徴量の調査</vt:lpstr>
      <vt:lpstr>空間-時間勾配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NAKAMURA Kento</cp:lastModifiedBy>
  <cp:revision>69</cp:revision>
  <dcterms:created xsi:type="dcterms:W3CDTF">2021-06-04T04:13:52Z</dcterms:created>
  <dcterms:modified xsi:type="dcterms:W3CDTF">2022-06-23T07:54:41Z</dcterms:modified>
</cp:coreProperties>
</file>